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embeddedFontLst>
    <p:embeddedFont>
      <p:font typeface="League Spartan" charset="1" panose="00000800000000000000"/>
      <p:regular r:id="rId43"/>
    </p:embeddedFont>
    <p:embeddedFont>
      <p:font typeface="Lato Heavy" charset="1" panose="020F0502020204030203"/>
      <p:regular r:id="rId44"/>
    </p:embeddedFont>
    <p:embeddedFont>
      <p:font typeface="Raleway Bold" charset="1" panose="020B0803030101060003"/>
      <p:regular r:id="rId45"/>
    </p:embeddedFont>
    <p:embeddedFont>
      <p:font typeface="Raleway" charset="1" panose="020B0503030101060003"/>
      <p:regular r:id="rId46"/>
    </p:embeddedFont>
    <p:embeddedFont>
      <p:font typeface="Lato Bold" charset="1" panose="020F0502020204030203"/>
      <p:regular r:id="rId47"/>
    </p:embeddedFont>
    <p:embeddedFont>
      <p:font typeface="Lato" charset="1" panose="020F0502020204030203"/>
      <p:regular r:id="rId48"/>
    </p:embeddedFont>
    <p:embeddedFont>
      <p:font typeface="DM Sans Bold" charset="1" panose="00000000000000000000"/>
      <p:regular r:id="rId49"/>
    </p:embeddedFont>
    <p:embeddedFont>
      <p:font typeface="DM Sans" charset="1" panose="00000000000000000000"/>
      <p:regular r:id="rId50"/>
    </p:embeddedFont>
    <p:embeddedFont>
      <p:font typeface="Open Sans" charset="1" panose="020B0606030504020204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VAHMRHUlM3c.mp4" Type="http://schemas.openxmlformats.org/officeDocument/2006/relationships/video"/><Relationship Id="rId4" Target="../media/VAHMRHUlM3c.mp4" Type="http://schemas.microsoft.com/office/2007/relationships/media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7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https://www.tvoost.be/nieuws/vlaamse-actieve-senioren-supporteren-voor-de-u17-van-kfc-vrasene-om-de-generatiekloof-te-verkleinen-we-voelden-de-goede-vibe-210033" TargetMode="External" Type="http://schemas.openxmlformats.org/officeDocument/2006/relationships/hyperlink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10.png" Type="http://schemas.openxmlformats.org/officeDocument/2006/relationships/image"/><Relationship Id="rId4" Target="../media/image23.png" Type="http://schemas.openxmlformats.org/officeDocument/2006/relationships/image"/><Relationship Id="rId5" Target="../media/image24.jpe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5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9.jpeg" Type="http://schemas.openxmlformats.org/officeDocument/2006/relationships/image"/><Relationship Id="rId4" Target="../media/image3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1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9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gif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3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Relationship Id="rId6" Target="../media/image1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39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1.jpe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jpeg" Type="http://schemas.openxmlformats.org/officeDocument/2006/relationships/image"/><Relationship Id="rId4" Target="../media/image46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48.jpe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4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9.jpeg" Type="http://schemas.openxmlformats.org/officeDocument/2006/relationships/image"/><Relationship Id="rId6" Target="../media/image39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50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51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52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53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54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55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9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1.jpe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9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8695121" y="-895350"/>
            <a:ext cx="11868150" cy="12077700"/>
          </a:xfrm>
          <a:prstGeom prst="rect">
            <a:avLst/>
          </a:prstGeom>
          <a:solidFill>
            <a:srgbClr val="FCCE55"/>
          </a:solidFill>
        </p:spPr>
      </p:sp>
      <p:sp>
        <p:nvSpPr>
          <p:cNvPr name="Freeform 3" id="3"/>
          <p:cNvSpPr/>
          <p:nvPr/>
        </p:nvSpPr>
        <p:spPr>
          <a:xfrm flipH="false" flipV="false" rot="7025167">
            <a:off x="12542760" y="-8211921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79"/>
                </a:lnTo>
                <a:lnTo>
                  <a:pt x="0" y="12440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8763381" y="1680115"/>
            <a:ext cx="9531505" cy="8372477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15211923" y="320210"/>
            <a:ext cx="2786304" cy="1731494"/>
          </a:xfrm>
          <a:custGeom>
            <a:avLst/>
            <a:gdLst/>
            <a:ahLst/>
            <a:cxnLst/>
            <a:rect r="r" b="b" t="t" l="l"/>
            <a:pathLst>
              <a:path h="1731494" w="2786304">
                <a:moveTo>
                  <a:pt x="0" y="0"/>
                </a:moveTo>
                <a:lnTo>
                  <a:pt x="2786303" y="0"/>
                </a:lnTo>
                <a:lnTo>
                  <a:pt x="2786303" y="1731494"/>
                </a:lnTo>
                <a:lnTo>
                  <a:pt x="0" y="1731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0459" r="0" b="-3045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6398" y="1956454"/>
            <a:ext cx="7346191" cy="243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896"/>
              </a:lnSpc>
              <a:buFont typeface="Arial"/>
              <a:buChar char="•"/>
            </a:pPr>
            <a:r>
              <a:rPr lang="en-US" sz="3200" spc="-16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42 keer gedeeld</a:t>
            </a:r>
          </a:p>
          <a:p>
            <a:pPr algn="l" marL="690881" indent="-345440" lvl="1">
              <a:lnSpc>
                <a:spcPts val="4896"/>
              </a:lnSpc>
              <a:buFont typeface="Arial"/>
              <a:buChar char="•"/>
            </a:pPr>
            <a:r>
              <a:rPr lang="en-US" sz="3200" spc="-16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6236 weergave van bericht</a:t>
            </a:r>
          </a:p>
          <a:p>
            <a:pPr algn="l" marL="690881" indent="-345440" lvl="1">
              <a:lnSpc>
                <a:spcPts val="4896"/>
              </a:lnSpc>
              <a:buFont typeface="Arial"/>
              <a:buChar char="•"/>
            </a:pPr>
            <a:r>
              <a:rPr lang="en-US" sz="3200" spc="-16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467 YouTube luisteraars</a:t>
            </a:r>
          </a:p>
          <a:p>
            <a:pPr algn="l" marL="690881" indent="-345440" lvl="1">
              <a:lnSpc>
                <a:spcPts val="4896"/>
              </a:lnSpc>
              <a:buFont typeface="Arial"/>
              <a:buChar char="•"/>
            </a:pPr>
            <a:r>
              <a:rPr lang="en-US" sz="3200" spc="-16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136 Spotify luisteraars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76398" y="685894"/>
            <a:ext cx="8360604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41454A"/>
                </a:solidFill>
                <a:latin typeface="Lato Heavy"/>
                <a:ea typeface="Lato Heavy"/>
                <a:cs typeface="Lato Heavy"/>
                <a:sym typeface="Lato Heavy"/>
              </a:rPr>
              <a:t>Club Rimpelloos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78061" y="-3316919"/>
            <a:ext cx="7476662" cy="6633839"/>
          </a:xfrm>
          <a:custGeom>
            <a:avLst/>
            <a:gdLst/>
            <a:ahLst/>
            <a:cxnLst/>
            <a:rect r="r" b="b" t="t" l="l"/>
            <a:pathLst>
              <a:path h="6633839" w="7476662">
                <a:moveTo>
                  <a:pt x="0" y="0"/>
                </a:moveTo>
                <a:lnTo>
                  <a:pt x="7476663" y="0"/>
                </a:lnTo>
                <a:lnTo>
                  <a:pt x="7476663" y="6633838"/>
                </a:lnTo>
                <a:lnTo>
                  <a:pt x="0" y="663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166464" y="-514350"/>
            <a:ext cx="7791451" cy="12363450"/>
          </a:xfrm>
          <a:prstGeom prst="rect">
            <a:avLst/>
          </a:prstGeom>
          <a:solidFill>
            <a:srgbClr val="FCCE55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8600963" y="573395"/>
            <a:ext cx="8360604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41454A"/>
                </a:solidFill>
                <a:latin typeface="Lato Heavy"/>
                <a:ea typeface="Lato Heavy"/>
                <a:cs typeface="Lato Heavy"/>
                <a:sym typeface="Lato Heavy"/>
              </a:rPr>
              <a:t>Onze taal bouwt bruggen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600963" y="3136900"/>
            <a:ext cx="8783902" cy="6121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Inz</a:t>
            </a: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etten op het verbindende van onze taal.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Positief statement maken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Afsluiten van ons jaarthema 2025-2026, na het wegvallen van de studiedag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32 deelnemende afdeling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 het najaar komt het naslagwerk online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4363811" y="5386410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16868" y="663717"/>
            <a:ext cx="6402833" cy="9056341"/>
          </a:xfrm>
          <a:custGeom>
            <a:avLst/>
            <a:gdLst/>
            <a:ahLst/>
            <a:cxnLst/>
            <a:rect r="r" b="b" t="t" l="l"/>
            <a:pathLst>
              <a:path h="9056341" w="6402833">
                <a:moveTo>
                  <a:pt x="0" y="0"/>
                </a:moveTo>
                <a:lnTo>
                  <a:pt x="6402833" y="0"/>
                </a:lnTo>
                <a:lnTo>
                  <a:pt x="6402833" y="9056341"/>
                </a:lnTo>
                <a:lnTo>
                  <a:pt x="0" y="9056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66464" y="-514350"/>
            <a:ext cx="7791451" cy="12363450"/>
          </a:xfrm>
          <a:prstGeom prst="rect">
            <a:avLst/>
          </a:prstGeom>
          <a:solidFill>
            <a:srgbClr val="FCCE55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-4363811" y="5386410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59971" y="6513469"/>
            <a:ext cx="6909994" cy="3373773"/>
          </a:xfrm>
          <a:custGeom>
            <a:avLst/>
            <a:gdLst/>
            <a:ahLst/>
            <a:cxnLst/>
            <a:rect r="r" b="b" t="t" l="l"/>
            <a:pathLst>
              <a:path h="3373773" w="6909994">
                <a:moveTo>
                  <a:pt x="0" y="0"/>
                </a:moveTo>
                <a:lnTo>
                  <a:pt x="6909994" y="0"/>
                </a:lnTo>
                <a:lnTo>
                  <a:pt x="6909994" y="3373773"/>
                </a:lnTo>
                <a:lnTo>
                  <a:pt x="0" y="33737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357" t="-24656" r="-14825" b="-10269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9971" y="449183"/>
            <a:ext cx="6909994" cy="5824617"/>
          </a:xfrm>
          <a:custGeom>
            <a:avLst/>
            <a:gdLst/>
            <a:ahLst/>
            <a:cxnLst/>
            <a:rect r="r" b="b" t="t" l="l"/>
            <a:pathLst>
              <a:path h="5824617" w="6909994">
                <a:moveTo>
                  <a:pt x="0" y="0"/>
                </a:moveTo>
                <a:lnTo>
                  <a:pt x="6909994" y="0"/>
                </a:lnTo>
                <a:lnTo>
                  <a:pt x="6909994" y="5824617"/>
                </a:lnTo>
                <a:lnTo>
                  <a:pt x="0" y="5824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539" t="0" r="-11539" b="-9377"/>
            </a:stretch>
          </a:blipFill>
        </p:spPr>
      </p:sp>
      <p:sp>
        <p:nvSpPr>
          <p:cNvPr name="Freeform 6" id="6">
            <a:hlinkClick r:id="rId8" tooltip="https://www.tvoost.be/nieuws/vlaamse-actieve-senioren-supporteren-voor-de-u17-van-kfc-vrasene-om-de-generatiekloof-te-verkleinen-we-voelden-de-goede-vibe-210033"/>
          </p:cNvPr>
          <p:cNvSpPr/>
          <p:nvPr/>
        </p:nvSpPr>
        <p:spPr>
          <a:xfrm flipH="false" flipV="false" rot="830358">
            <a:off x="14172336" y="7015495"/>
            <a:ext cx="2844838" cy="2369721"/>
          </a:xfrm>
          <a:custGeom>
            <a:avLst/>
            <a:gdLst/>
            <a:ahLst/>
            <a:cxnLst/>
            <a:rect r="r" b="b" t="t" l="l"/>
            <a:pathLst>
              <a:path h="2369721" w="2844838">
                <a:moveTo>
                  <a:pt x="0" y="0"/>
                </a:moveTo>
                <a:lnTo>
                  <a:pt x="2844838" y="0"/>
                </a:lnTo>
                <a:lnTo>
                  <a:pt x="2844838" y="2369721"/>
                </a:lnTo>
                <a:lnTo>
                  <a:pt x="0" y="23697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600963" y="573395"/>
            <a:ext cx="8360604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41454A"/>
                </a:solidFill>
                <a:latin typeface="Lato Bold"/>
                <a:ea typeface="Lato Bold"/>
                <a:cs typeface="Lato Bold"/>
                <a:sym typeface="Lato Bold"/>
              </a:rPr>
              <a:t>Vl@s Supportert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600963" y="2008210"/>
            <a:ext cx="8783902" cy="337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</a:t>
            </a: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deelnemende Provincies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 verschillende sporten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 betrokken afdelingen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 keer in de krant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 keer op TV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93315" y="0"/>
            <a:ext cx="6194685" cy="10287000"/>
          </a:xfrm>
          <a:custGeom>
            <a:avLst/>
            <a:gdLst/>
            <a:ahLst/>
            <a:cxnLst/>
            <a:rect r="r" b="b" t="t" l="l"/>
            <a:pathLst>
              <a:path h="10287000" w="6194685">
                <a:moveTo>
                  <a:pt x="0" y="0"/>
                </a:moveTo>
                <a:lnTo>
                  <a:pt x="6194685" y="0"/>
                </a:lnTo>
                <a:lnTo>
                  <a:pt x="61946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19" t="0" r="-531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269675">
            <a:off x="-8360159" y="-5704454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79" y="0"/>
                </a:lnTo>
                <a:lnTo>
                  <a:pt x="11490479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70581" y="1028700"/>
            <a:ext cx="8352122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Brengt het iets op?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70581" y="2212309"/>
            <a:ext cx="9455331" cy="3823700"/>
          </a:xfrm>
          <a:custGeom>
            <a:avLst/>
            <a:gdLst/>
            <a:ahLst/>
            <a:cxnLst/>
            <a:rect r="r" b="b" t="t" l="l"/>
            <a:pathLst>
              <a:path h="3823700" w="9455331">
                <a:moveTo>
                  <a:pt x="0" y="0"/>
                </a:moveTo>
                <a:lnTo>
                  <a:pt x="9455330" y="0"/>
                </a:lnTo>
                <a:lnTo>
                  <a:pt x="9455330" y="3823700"/>
                </a:lnTo>
                <a:lnTo>
                  <a:pt x="0" y="3823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1306" r="0" b="-278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93315" y="0"/>
            <a:ext cx="6194685" cy="10287000"/>
          </a:xfrm>
          <a:custGeom>
            <a:avLst/>
            <a:gdLst/>
            <a:ahLst/>
            <a:cxnLst/>
            <a:rect r="r" b="b" t="t" l="l"/>
            <a:pathLst>
              <a:path h="10287000" w="6194685">
                <a:moveTo>
                  <a:pt x="0" y="0"/>
                </a:moveTo>
                <a:lnTo>
                  <a:pt x="6194685" y="0"/>
                </a:lnTo>
                <a:lnTo>
                  <a:pt x="61946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53" t="0" r="-5253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6228307"/>
            <a:ext cx="8783902" cy="132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Meer dan 10.000 facebook-bezoekers op 1 weekend!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307082" y="7549107"/>
            <a:ext cx="5418829" cy="2185430"/>
          </a:xfrm>
          <a:custGeom>
            <a:avLst/>
            <a:gdLst/>
            <a:ahLst/>
            <a:cxnLst/>
            <a:rect r="r" b="b" t="t" l="l"/>
            <a:pathLst>
              <a:path h="2185430" w="5418829">
                <a:moveTo>
                  <a:pt x="0" y="0"/>
                </a:moveTo>
                <a:lnTo>
                  <a:pt x="5418829" y="0"/>
                </a:lnTo>
                <a:lnTo>
                  <a:pt x="5418829" y="2185430"/>
                </a:lnTo>
                <a:lnTo>
                  <a:pt x="0" y="21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60" t="0" r="-39554" b="-20066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78061" y="-3316919"/>
            <a:ext cx="7476662" cy="6633839"/>
          </a:xfrm>
          <a:custGeom>
            <a:avLst/>
            <a:gdLst/>
            <a:ahLst/>
            <a:cxnLst/>
            <a:rect r="r" b="b" t="t" l="l"/>
            <a:pathLst>
              <a:path h="6633839" w="7476662">
                <a:moveTo>
                  <a:pt x="0" y="0"/>
                </a:moveTo>
                <a:lnTo>
                  <a:pt x="7476663" y="0"/>
                </a:lnTo>
                <a:lnTo>
                  <a:pt x="7476663" y="6633838"/>
                </a:lnTo>
                <a:lnTo>
                  <a:pt x="0" y="663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166464" y="-514350"/>
            <a:ext cx="7791451" cy="12363450"/>
          </a:xfrm>
          <a:prstGeom prst="rect">
            <a:avLst/>
          </a:prstGeom>
          <a:solidFill>
            <a:srgbClr val="FCCE55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-4363811" y="5386410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65014" y="613194"/>
            <a:ext cx="6402833" cy="9060613"/>
          </a:xfrm>
          <a:custGeom>
            <a:avLst/>
            <a:gdLst/>
            <a:ahLst/>
            <a:cxnLst/>
            <a:rect r="r" b="b" t="t" l="l"/>
            <a:pathLst>
              <a:path h="9060613" w="6402833">
                <a:moveTo>
                  <a:pt x="0" y="0"/>
                </a:moveTo>
                <a:lnTo>
                  <a:pt x="6402833" y="0"/>
                </a:lnTo>
                <a:lnTo>
                  <a:pt x="6402833" y="9060612"/>
                </a:lnTo>
                <a:lnTo>
                  <a:pt x="0" y="906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218453" y="4891033"/>
            <a:ext cx="9841268" cy="4982799"/>
            <a:chOff x="0" y="0"/>
            <a:chExt cx="13121691" cy="664373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083461" y="1493486"/>
              <a:ext cx="9038230" cy="3580021"/>
            </a:xfrm>
            <a:custGeom>
              <a:avLst/>
              <a:gdLst/>
              <a:ahLst/>
              <a:cxnLst/>
              <a:rect r="r" b="b" t="t" l="l"/>
              <a:pathLst>
                <a:path h="3580021" w="9038230">
                  <a:moveTo>
                    <a:pt x="0" y="0"/>
                  </a:moveTo>
                  <a:lnTo>
                    <a:pt x="9038230" y="0"/>
                  </a:lnTo>
                  <a:lnTo>
                    <a:pt x="9038230" y="3580022"/>
                  </a:lnTo>
                  <a:lnTo>
                    <a:pt x="0" y="3580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8188" t="-63767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1701235"/>
              <a:ext cx="3923092" cy="3372272"/>
            </a:xfrm>
            <a:custGeom>
              <a:avLst/>
              <a:gdLst/>
              <a:ahLst/>
              <a:cxnLst/>
              <a:rect r="r" b="b" t="t" l="l"/>
              <a:pathLst>
                <a:path h="3372272" w="3923092">
                  <a:moveTo>
                    <a:pt x="0" y="0"/>
                  </a:moveTo>
                  <a:lnTo>
                    <a:pt x="3923092" y="0"/>
                  </a:lnTo>
                  <a:lnTo>
                    <a:pt x="3923092" y="3372273"/>
                  </a:lnTo>
                  <a:lnTo>
                    <a:pt x="0" y="3372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58967" r="-212165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733666" cy="1861097"/>
            </a:xfrm>
            <a:custGeom>
              <a:avLst/>
              <a:gdLst/>
              <a:ahLst/>
              <a:cxnLst/>
              <a:rect r="r" b="b" t="t" l="l"/>
              <a:pathLst>
                <a:path h="1861097" w="4733666">
                  <a:moveTo>
                    <a:pt x="0" y="0"/>
                  </a:moveTo>
                  <a:lnTo>
                    <a:pt x="4733666" y="0"/>
                  </a:lnTo>
                  <a:lnTo>
                    <a:pt x="4733666" y="1861097"/>
                  </a:lnTo>
                  <a:lnTo>
                    <a:pt x="0" y="1861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158514" b="-18782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821186" y="5496484"/>
              <a:ext cx="2842045" cy="1147248"/>
            </a:xfrm>
            <a:custGeom>
              <a:avLst/>
              <a:gdLst/>
              <a:ahLst/>
              <a:cxnLst/>
              <a:rect r="r" b="b" t="t" l="l"/>
              <a:pathLst>
                <a:path h="1147248" w="2842045">
                  <a:moveTo>
                    <a:pt x="0" y="0"/>
                  </a:moveTo>
                  <a:lnTo>
                    <a:pt x="2842045" y="0"/>
                  </a:lnTo>
                  <a:lnTo>
                    <a:pt x="2842045" y="1147247"/>
                  </a:lnTo>
                  <a:lnTo>
                    <a:pt x="0" y="114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600963" y="2811827"/>
            <a:ext cx="8783902" cy="132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Nog lopend!... maar we hebben een primeur!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600963" y="573395"/>
            <a:ext cx="8360604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41454A"/>
                </a:solidFill>
                <a:latin typeface="Lato Heavy"/>
                <a:ea typeface="Lato Heavy"/>
                <a:cs typeface="Lato Heavy"/>
                <a:sym typeface="Lato Heavy"/>
              </a:rPr>
              <a:t>Seniorenvriendelijke Gemeente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269675">
            <a:off x="-8360159" y="-5704454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79" y="0"/>
                </a:lnTo>
                <a:lnTo>
                  <a:pt x="11490479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96284" y="0"/>
            <a:ext cx="3391716" cy="10287000"/>
          </a:xfrm>
          <a:custGeom>
            <a:avLst/>
            <a:gdLst/>
            <a:ahLst/>
            <a:cxnLst/>
            <a:rect r="r" b="b" t="t" l="l"/>
            <a:pathLst>
              <a:path h="10287000" w="3391716">
                <a:moveTo>
                  <a:pt x="0" y="0"/>
                </a:moveTo>
                <a:lnTo>
                  <a:pt x="3391716" y="0"/>
                </a:lnTo>
                <a:lnTo>
                  <a:pt x="33917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915" t="0" r="-5091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538712"/>
            <a:ext cx="12980808" cy="3332108"/>
          </a:xfrm>
          <a:custGeom>
            <a:avLst/>
            <a:gdLst/>
            <a:ahLst/>
            <a:cxnLst/>
            <a:rect r="r" b="b" t="t" l="l"/>
            <a:pathLst>
              <a:path h="3332108" w="12980808">
                <a:moveTo>
                  <a:pt x="0" y="0"/>
                </a:moveTo>
                <a:lnTo>
                  <a:pt x="12980808" y="0"/>
                </a:lnTo>
                <a:lnTo>
                  <a:pt x="12980808" y="3332108"/>
                </a:lnTo>
                <a:lnTo>
                  <a:pt x="0" y="3332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70581" y="1028700"/>
            <a:ext cx="8352122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Brengt het iets op?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617775"/>
            <a:ext cx="12980808" cy="2006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Een duidelijke piek in zoekopdrachten naar Vl@s na het lanceren van Seniorenvriendelijke Gemeente. In combinatie met het bezoek aan verschillende beurzen.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24894" t="0" r="24894" b="0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746999" y="864880"/>
            <a:ext cx="9512301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20"/>
              </a:lnSpc>
              <a:spcBef>
                <a:spcPct val="0"/>
              </a:spcBef>
            </a:pPr>
            <a:r>
              <a:rPr lang="en-US" b="true" sz="6600">
                <a:solidFill>
                  <a:srgbClr val="41454A"/>
                </a:solidFill>
                <a:latin typeface="Lato Bold"/>
                <a:ea typeface="Lato Bold"/>
                <a:cs typeface="Lato Bold"/>
                <a:sym typeface="Lato Bold"/>
              </a:rPr>
              <a:t>Het mooie aan onze acties.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6999" y="4492010"/>
            <a:ext cx="9395718" cy="406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Vl@s-uniek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Lage kost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Hoog bereik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Vergroten van onze naamsbekendheid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Positieve uitstraling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Invulling van het beleidsplan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6525" t="0" r="6525" b="0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756524" y="718075"/>
            <a:ext cx="9512301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19"/>
              </a:lnSpc>
              <a:spcBef>
                <a:spcPct val="0"/>
              </a:spcBef>
            </a:pPr>
            <a:r>
              <a:rPr lang="en-US" sz="8099">
                <a:solidFill>
                  <a:srgbClr val="1E27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Enkele nieuwigheden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6999" y="4969899"/>
            <a:ext cx="951230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Nationaal Directeur</a:t>
            </a:r>
          </a:p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Geert Van Acker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7756524" y="2512293"/>
            <a:ext cx="0" cy="98354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2750800" y="2721843"/>
            <a:ext cx="2678260" cy="308318"/>
            <a:chOff x="0" y="0"/>
            <a:chExt cx="5173834" cy="59560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607" r="-2" b="-3506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436480" y="3687434"/>
            <a:ext cx="3781518" cy="3674957"/>
            <a:chOff x="0" y="0"/>
            <a:chExt cx="5042024" cy="489994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62" y="1897663"/>
              <a:ext cx="5041962" cy="300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6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Vervolgens t.e.m. 2030 met €1 per jaar. Of indexeren indien die €1 euro overschreden wordt. 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-28575"/>
              <a:ext cx="5041962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Met 5 euro in 2027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504953" y="1524624"/>
            <a:ext cx="3644570" cy="1502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9"/>
              </a:lnSpc>
            </a:pPr>
            <a:r>
              <a:rPr lang="en-US" sz="4669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Verhoging lidgeld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63766" y="497438"/>
            <a:ext cx="3002915" cy="2529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22"/>
              </a:lnSpc>
            </a:pPr>
            <a:r>
              <a:rPr lang="en-US" sz="4185" spc="209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WAT IS ER NIEUW VANAF 2027?</a:t>
            </a:r>
          </a:p>
        </p:txBody>
      </p:sp>
      <p:sp>
        <p:nvSpPr>
          <p:cNvPr name="AutoShape 7" id="7"/>
          <p:cNvSpPr/>
          <p:nvPr/>
        </p:nvSpPr>
        <p:spPr>
          <a:xfrm rot="5400000">
            <a:off x="-1124368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5400000">
            <a:off x="3628746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5400000">
            <a:off x="8381861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5400000">
            <a:off x="13134975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9258021" y="3687434"/>
            <a:ext cx="3781518" cy="4722707"/>
            <a:chOff x="0" y="0"/>
            <a:chExt cx="5042024" cy="6296943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62" y="3294663"/>
              <a:ext cx="5041962" cy="300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6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Maar heel veel meer mogelijkheden voor de koepel en een broodnodige stap naar de toekomst.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28575"/>
              <a:ext cx="5041962" cy="2768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Weinig veranderingen voor de gebruiker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9326495" y="1524624"/>
            <a:ext cx="3644570" cy="740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9"/>
              </a:lnSpc>
            </a:pPr>
            <a:r>
              <a:rPr lang="en-US" sz="4669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MiRa 2.0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011136" y="1484180"/>
            <a:ext cx="3644570" cy="1457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469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Jaarthema 2027-2028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4011136" y="3687434"/>
            <a:ext cx="3781518" cy="5637107"/>
            <a:chOff x="0" y="0"/>
            <a:chExt cx="5042024" cy="7516143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62" y="3294663"/>
              <a:ext cx="5041962" cy="4221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6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Zoals met “Onze taal bouwt bruggen” willen wij verder schrijven aan een positieve boodschap die werkt op alle lagen van onze organisatie.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28575"/>
              <a:ext cx="5041962" cy="2768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Op zoek naar een nieuw positief verbindend jaarthema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252460"/>
            <a:ext cx="10020300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20"/>
              </a:lnSpc>
              <a:spcBef>
                <a:spcPct val="0"/>
              </a:spcBef>
            </a:pPr>
            <a:r>
              <a:rPr lang="en-US" b="true" sz="6600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Jaarthema 2027-2028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7621252"/>
          </a:xfrm>
          <a:custGeom>
            <a:avLst/>
            <a:gdLst/>
            <a:ahLst/>
            <a:cxnLst/>
            <a:rect r="r" b="b" t="t" l="l"/>
            <a:pathLst>
              <a:path h="7621252" w="18288000">
                <a:moveTo>
                  <a:pt x="0" y="0"/>
                </a:moveTo>
                <a:lnTo>
                  <a:pt x="18288000" y="0"/>
                </a:lnTo>
                <a:lnTo>
                  <a:pt x="18288000" y="7621252"/>
                </a:lnTo>
                <a:lnTo>
                  <a:pt x="0" y="762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9876" r="0" b="-39876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25" y="0"/>
            <a:ext cx="22271917" cy="10287000"/>
          </a:xfrm>
          <a:custGeom>
            <a:avLst/>
            <a:gdLst/>
            <a:ahLst/>
            <a:cxnLst/>
            <a:rect r="r" b="b" t="t" l="l"/>
            <a:pathLst>
              <a:path h="10287000" w="22271917">
                <a:moveTo>
                  <a:pt x="0" y="0"/>
                </a:moveTo>
                <a:lnTo>
                  <a:pt x="22271917" y="0"/>
                </a:lnTo>
                <a:lnTo>
                  <a:pt x="222719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034" r="0" b="-19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1613962">
            <a:off x="13339168" y="-1244954"/>
            <a:ext cx="5775762" cy="2806687"/>
            <a:chOff x="0" y="0"/>
            <a:chExt cx="5087555" cy="24722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87644" cy="2472360"/>
            </a:xfrm>
            <a:custGeom>
              <a:avLst/>
              <a:gdLst/>
              <a:ahLst/>
              <a:cxnLst/>
              <a:rect r="r" b="b" t="t" l="l"/>
              <a:pathLst>
                <a:path h="2472360" w="5087644">
                  <a:moveTo>
                    <a:pt x="135" y="0"/>
                  </a:moveTo>
                  <a:lnTo>
                    <a:pt x="0" y="2331421"/>
                  </a:lnTo>
                  <a:cubicBezTo>
                    <a:pt x="0" y="2331421"/>
                    <a:pt x="70133" y="2296430"/>
                    <a:pt x="180514" y="2254543"/>
                  </a:cubicBezTo>
                  <a:cubicBezTo>
                    <a:pt x="503313" y="2133421"/>
                    <a:pt x="806863" y="2082281"/>
                    <a:pt x="1141911" y="2082281"/>
                  </a:cubicBezTo>
                  <a:cubicBezTo>
                    <a:pt x="1647916" y="2082281"/>
                    <a:pt x="2225804" y="2199197"/>
                    <a:pt x="3050436" y="2369103"/>
                  </a:cubicBezTo>
                  <a:cubicBezTo>
                    <a:pt x="3422503" y="2440262"/>
                    <a:pt x="3731033" y="2472360"/>
                    <a:pt x="3990429" y="2472360"/>
                  </a:cubicBezTo>
                  <a:cubicBezTo>
                    <a:pt x="4519857" y="2472360"/>
                    <a:pt x="4844541" y="2338486"/>
                    <a:pt x="5087644" y="2129047"/>
                  </a:cubicBezTo>
                  <a:lnTo>
                    <a:pt x="5087644" y="0"/>
                  </a:lnTo>
                  <a:close/>
                </a:path>
              </a:pathLst>
            </a:custGeom>
            <a:solidFill>
              <a:srgbClr val="FFFCF1"/>
            </a:solidFill>
          </p:spPr>
        </p:sp>
      </p:grpSp>
      <p:grpSp>
        <p:nvGrpSpPr>
          <p:cNvPr name="Group 5" id="5"/>
          <p:cNvGrpSpPr/>
          <p:nvPr/>
        </p:nvGrpSpPr>
        <p:grpSpPr>
          <a:xfrm rot="1613962">
            <a:off x="12857805" y="767852"/>
            <a:ext cx="5764930" cy="676174"/>
            <a:chOff x="0" y="0"/>
            <a:chExt cx="5078014" cy="59560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77974" cy="595630"/>
            </a:xfrm>
            <a:custGeom>
              <a:avLst/>
              <a:gdLst/>
              <a:ahLst/>
              <a:cxnLst/>
              <a:rect r="r" b="b" t="t" l="l"/>
              <a:pathLst>
                <a:path h="595630" w="5077974">
                  <a:moveTo>
                    <a:pt x="0" y="0"/>
                  </a:moveTo>
                  <a:lnTo>
                    <a:pt x="5077974" y="0"/>
                  </a:lnTo>
                  <a:lnTo>
                    <a:pt x="5077974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5559" r="-2" b="-2515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6140320" y="330529"/>
            <a:ext cx="1923832" cy="824843"/>
          </a:xfrm>
          <a:custGeom>
            <a:avLst/>
            <a:gdLst/>
            <a:ahLst/>
            <a:cxnLst/>
            <a:rect r="r" b="b" t="t" l="l"/>
            <a:pathLst>
              <a:path h="824843" w="1923832">
                <a:moveTo>
                  <a:pt x="0" y="0"/>
                </a:moveTo>
                <a:lnTo>
                  <a:pt x="1923831" y="0"/>
                </a:lnTo>
                <a:lnTo>
                  <a:pt x="1923831" y="824842"/>
                </a:lnTo>
                <a:lnTo>
                  <a:pt x="0" y="824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614461" y="7839132"/>
            <a:ext cx="4358143" cy="1014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15"/>
              </a:lnSpc>
            </a:pPr>
            <a:r>
              <a:rPr lang="en-US" sz="7910" spc="-39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2026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730133" y="8222792"/>
            <a:ext cx="3471709" cy="399658"/>
            <a:chOff x="0" y="0"/>
            <a:chExt cx="5173834" cy="5956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6607" r="-2" b="-3506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09200" y="6853224"/>
            <a:ext cx="7616418" cy="1014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15"/>
              </a:lnSpc>
            </a:pPr>
            <a:r>
              <a:rPr lang="en-US" sz="7910" spc="-395">
                <a:solidFill>
                  <a:srgbClr val="FCCE5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CONGRESDAG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621615" y="5873356"/>
            <a:ext cx="2527041" cy="25397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57116"/>
            <a:ext cx="24220313" cy="11044116"/>
          </a:xfrm>
          <a:custGeom>
            <a:avLst/>
            <a:gdLst/>
            <a:ahLst/>
            <a:cxnLst/>
            <a:rect r="r" b="b" t="t" l="l"/>
            <a:pathLst>
              <a:path h="11044116" w="24220313">
                <a:moveTo>
                  <a:pt x="0" y="0"/>
                </a:moveTo>
                <a:lnTo>
                  <a:pt x="24220313" y="0"/>
                </a:lnTo>
                <a:lnTo>
                  <a:pt x="24220313" y="11044116"/>
                </a:lnTo>
                <a:lnTo>
                  <a:pt x="0" y="11044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005" r="0" b="-2010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23566" y="-4648237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1613962">
            <a:off x="13339168" y="-1244954"/>
            <a:ext cx="5775762" cy="2806687"/>
            <a:chOff x="0" y="0"/>
            <a:chExt cx="5087555" cy="24722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87644" cy="2472360"/>
            </a:xfrm>
            <a:custGeom>
              <a:avLst/>
              <a:gdLst/>
              <a:ahLst/>
              <a:cxnLst/>
              <a:rect r="r" b="b" t="t" l="l"/>
              <a:pathLst>
                <a:path h="2472360" w="5087644">
                  <a:moveTo>
                    <a:pt x="135" y="0"/>
                  </a:moveTo>
                  <a:lnTo>
                    <a:pt x="0" y="2331421"/>
                  </a:lnTo>
                  <a:cubicBezTo>
                    <a:pt x="0" y="2331421"/>
                    <a:pt x="70133" y="2296430"/>
                    <a:pt x="180514" y="2254543"/>
                  </a:cubicBezTo>
                  <a:cubicBezTo>
                    <a:pt x="503313" y="2133421"/>
                    <a:pt x="806863" y="2082281"/>
                    <a:pt x="1141911" y="2082281"/>
                  </a:cubicBezTo>
                  <a:cubicBezTo>
                    <a:pt x="1647916" y="2082281"/>
                    <a:pt x="2225804" y="2199197"/>
                    <a:pt x="3050436" y="2369103"/>
                  </a:cubicBezTo>
                  <a:cubicBezTo>
                    <a:pt x="3422503" y="2440262"/>
                    <a:pt x="3731033" y="2472360"/>
                    <a:pt x="3990429" y="2472360"/>
                  </a:cubicBezTo>
                  <a:cubicBezTo>
                    <a:pt x="4519857" y="2472360"/>
                    <a:pt x="4844541" y="2338486"/>
                    <a:pt x="5087644" y="2129047"/>
                  </a:cubicBezTo>
                  <a:lnTo>
                    <a:pt x="5087644" y="0"/>
                  </a:lnTo>
                  <a:close/>
                </a:path>
              </a:pathLst>
            </a:custGeom>
            <a:solidFill>
              <a:srgbClr val="FFFCF1"/>
            </a:solidFill>
          </p:spPr>
        </p:sp>
      </p:grpSp>
      <p:grpSp>
        <p:nvGrpSpPr>
          <p:cNvPr name="Group 6" id="6"/>
          <p:cNvGrpSpPr/>
          <p:nvPr/>
        </p:nvGrpSpPr>
        <p:grpSpPr>
          <a:xfrm rot="1613962">
            <a:off x="12857805" y="767852"/>
            <a:ext cx="5764930" cy="676174"/>
            <a:chOff x="0" y="0"/>
            <a:chExt cx="5078014" cy="5956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077974" cy="595630"/>
            </a:xfrm>
            <a:custGeom>
              <a:avLst/>
              <a:gdLst/>
              <a:ahLst/>
              <a:cxnLst/>
              <a:rect r="r" b="b" t="t" l="l"/>
              <a:pathLst>
                <a:path h="595630" w="5077974">
                  <a:moveTo>
                    <a:pt x="0" y="0"/>
                  </a:moveTo>
                  <a:lnTo>
                    <a:pt x="5077974" y="0"/>
                  </a:lnTo>
                  <a:lnTo>
                    <a:pt x="5077974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5559" r="-2" b="-2515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140320" y="330529"/>
            <a:ext cx="1923832" cy="824843"/>
          </a:xfrm>
          <a:custGeom>
            <a:avLst/>
            <a:gdLst/>
            <a:ahLst/>
            <a:cxnLst/>
            <a:rect r="r" b="b" t="t" l="l"/>
            <a:pathLst>
              <a:path h="824843" w="1923832">
                <a:moveTo>
                  <a:pt x="0" y="0"/>
                </a:moveTo>
                <a:lnTo>
                  <a:pt x="1923831" y="0"/>
                </a:lnTo>
                <a:lnTo>
                  <a:pt x="1923831" y="824842"/>
                </a:lnTo>
                <a:lnTo>
                  <a:pt x="0" y="8248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437366" y="-757116"/>
            <a:ext cx="15782947" cy="11044116"/>
          </a:xfrm>
          <a:custGeom>
            <a:avLst/>
            <a:gdLst/>
            <a:ahLst/>
            <a:cxnLst/>
            <a:rect r="r" b="b" t="t" l="l"/>
            <a:pathLst>
              <a:path h="11044116" w="15782947">
                <a:moveTo>
                  <a:pt x="0" y="0"/>
                </a:moveTo>
                <a:lnTo>
                  <a:pt x="15782947" y="0"/>
                </a:lnTo>
                <a:lnTo>
                  <a:pt x="15782947" y="11044116"/>
                </a:lnTo>
                <a:lnTo>
                  <a:pt x="0" y="11044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3458" t="-26005" r="0" b="-20106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826749" y="588687"/>
            <a:ext cx="8317965" cy="9528727"/>
            <a:chOff x="0" y="0"/>
            <a:chExt cx="11090620" cy="12704969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179427" y="10029814"/>
              <a:ext cx="10911193" cy="2675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CCE55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LEVEN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342900"/>
              <a:ext cx="10911193" cy="2675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NOOIT</a:t>
              </a:r>
            </a:p>
          </p:txBody>
        </p:sp>
        <p:grpSp>
          <p:nvGrpSpPr>
            <p:cNvPr name="Group 13" id="13"/>
            <p:cNvGrpSpPr/>
            <p:nvPr/>
          </p:nvGrpSpPr>
          <p:grpSpPr>
            <a:xfrm rot="0">
              <a:off x="2219306" y="1517061"/>
              <a:ext cx="8691888" cy="1000598"/>
              <a:chOff x="0" y="0"/>
              <a:chExt cx="5173834" cy="59560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5173793" cy="595630"/>
              </a:xfrm>
              <a:custGeom>
                <a:avLst/>
                <a:gdLst/>
                <a:ahLst/>
                <a:cxnLst/>
                <a:rect r="r" b="b" t="t" l="l"/>
                <a:pathLst>
                  <a:path h="595630" w="5173793">
                    <a:moveTo>
                      <a:pt x="0" y="0"/>
                    </a:moveTo>
                    <a:lnTo>
                      <a:pt x="5173793" y="0"/>
                    </a:lnTo>
                    <a:lnTo>
                      <a:pt x="5173793" y="595630"/>
                    </a:lnTo>
                    <a:lnTo>
                      <a:pt x="0" y="5956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-6607" r="-2" b="-3506"/>
                </a:stretch>
              </a:blip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122447" y="2860559"/>
              <a:ext cx="10911193" cy="26755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TE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92107" y="5212232"/>
              <a:ext cx="10911193" cy="26755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OUD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92107" y="7597458"/>
              <a:ext cx="10911193" cy="26755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OM TE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8707357" y="350933"/>
              <a:ext cx="2203836" cy="2675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23566" y="-4648237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6" y="0"/>
                </a:lnTo>
                <a:lnTo>
                  <a:pt x="727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475398" y="1409337"/>
            <a:ext cx="8783902" cy="2006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Doorbreken van ageïsme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Positief beeld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Veelzijdig karakter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903365" y="4205409"/>
            <a:ext cx="3181350" cy="5052891"/>
            <a:chOff x="0" y="0"/>
            <a:chExt cx="1343263" cy="21334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43263" cy="2133484"/>
            </a:xfrm>
            <a:custGeom>
              <a:avLst/>
              <a:gdLst/>
              <a:ahLst/>
              <a:cxnLst/>
              <a:rect r="r" b="b" t="t" l="l"/>
              <a:pathLst>
                <a:path h="2133484" w="1343263">
                  <a:moveTo>
                    <a:pt x="0" y="0"/>
                  </a:moveTo>
                  <a:lnTo>
                    <a:pt x="1343263" y="0"/>
                  </a:lnTo>
                  <a:lnTo>
                    <a:pt x="1343263" y="2133484"/>
                  </a:lnTo>
                  <a:lnTo>
                    <a:pt x="0" y="213348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39576" y="4205409"/>
            <a:ext cx="3181350" cy="5052891"/>
            <a:chOff x="0" y="0"/>
            <a:chExt cx="1343263" cy="21334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43263" cy="2133484"/>
            </a:xfrm>
            <a:custGeom>
              <a:avLst/>
              <a:gdLst/>
              <a:ahLst/>
              <a:cxnLst/>
              <a:rect r="r" b="b" t="t" l="l"/>
              <a:pathLst>
                <a:path h="2133484" w="1343263">
                  <a:moveTo>
                    <a:pt x="0" y="0"/>
                  </a:moveTo>
                  <a:lnTo>
                    <a:pt x="1343263" y="0"/>
                  </a:lnTo>
                  <a:lnTo>
                    <a:pt x="1343263" y="2133484"/>
                  </a:lnTo>
                  <a:lnTo>
                    <a:pt x="0" y="213348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2903365" y="1283359"/>
            <a:ext cx="3181350" cy="3181350"/>
            <a:chOff x="0" y="0"/>
            <a:chExt cx="3282950" cy="32829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046" t="0" r="-25046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9339576" y="1283359"/>
            <a:ext cx="3181350" cy="3181350"/>
            <a:chOff x="0" y="0"/>
            <a:chExt cx="3282950" cy="32829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36" t="0" r="-25136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28700" y="8231505"/>
            <a:ext cx="5229904" cy="1026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Wat organiseren we al in aanloop van 1 januari 2027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7025211"/>
            <a:ext cx="5229904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59"/>
              </a:lnSpc>
              <a:spcBef>
                <a:spcPct val="0"/>
              </a:spcBef>
            </a:pPr>
            <a:r>
              <a:rPr lang="en-US" b="true" sz="4800" spc="240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DIRECTE ACTIES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3714649">
            <a:off x="-3568591" y="-7696199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79"/>
                </a:lnTo>
                <a:lnTo>
                  <a:pt x="0" y="12440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662646" y="4833596"/>
            <a:ext cx="2535210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900"/>
              </a:lnSpc>
              <a:spcBef>
                <a:spcPct val="0"/>
              </a:spcBef>
            </a:pPr>
            <a:r>
              <a:rPr lang="en-US" b="true" sz="3000">
                <a:solidFill>
                  <a:srgbClr val="41454A"/>
                </a:solidFill>
                <a:latin typeface="Lato Bold"/>
                <a:ea typeface="Lato Bold"/>
                <a:cs typeface="Lato Bold"/>
                <a:sym typeface="Lato Bold"/>
              </a:rPr>
              <a:t>Tomorrowland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62646" y="5605987"/>
            <a:ext cx="2535210" cy="341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1E2740"/>
                </a:solidFill>
                <a:latin typeface="Lato"/>
                <a:ea typeface="Lato"/>
                <a:cs typeface="Lato"/>
                <a:sym typeface="Lato"/>
              </a:rPr>
              <a:t>Voor de deelnemers van dit Congres hebben we 20 vrijplaatsen om GRATIS een bezoek te brengen aan Tomorrowland 2 dagen voor het start op 22 juli 2026.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226435" y="4833596"/>
            <a:ext cx="2535210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900"/>
              </a:lnSpc>
              <a:spcBef>
                <a:spcPct val="0"/>
              </a:spcBef>
            </a:pPr>
            <a:r>
              <a:rPr lang="en-US" b="true" sz="3000">
                <a:solidFill>
                  <a:srgbClr val="41454A"/>
                </a:solidFill>
                <a:latin typeface="Lato Bold"/>
                <a:ea typeface="Lato Bold"/>
                <a:cs typeface="Lato Bold"/>
                <a:sym typeface="Lato Bold"/>
              </a:rPr>
              <a:t>Wensbus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226435" y="5834587"/>
            <a:ext cx="2535210" cy="3038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1E2740"/>
                </a:solidFill>
                <a:latin typeface="Lato"/>
                <a:ea typeface="Lato"/>
                <a:cs typeface="Lato"/>
                <a:sym typeface="Lato"/>
              </a:rPr>
              <a:t>Iedere Vl@sser mag een nog onvervulde wens opsturen naar Vl@s. Wij gaan proberen om hier enkele van in vervulling te laten gaan.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464732">
            <a:off x="11514060" y="3244850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84357" y="-4386411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428592" y="-1106859"/>
            <a:ext cx="12500768" cy="12500718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727" t="0" r="-24727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165314" y="3366894"/>
            <a:ext cx="7979686" cy="266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559"/>
              </a:lnSpc>
              <a:spcBef>
                <a:spcPct val="0"/>
              </a:spcBef>
            </a:pPr>
            <a:r>
              <a:rPr lang="en-US" sz="87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Jaarkalender 2027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46571" y="10182957"/>
            <a:ext cx="19638292" cy="867756"/>
          </a:xfrm>
          <a:custGeom>
            <a:avLst/>
            <a:gdLst/>
            <a:ahLst/>
            <a:cxnLst/>
            <a:rect r="r" b="b" t="t" l="l"/>
            <a:pathLst>
              <a:path h="867756" w="19638292">
                <a:moveTo>
                  <a:pt x="0" y="0"/>
                </a:moveTo>
                <a:lnTo>
                  <a:pt x="19638292" y="0"/>
                </a:lnTo>
                <a:lnTo>
                  <a:pt x="19638292" y="867757"/>
                </a:lnTo>
                <a:lnTo>
                  <a:pt x="0" y="86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77811" r="0" b="-322817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200030" y="351563"/>
          <a:ext cx="17847968" cy="9613780"/>
        </p:xfrm>
        <a:graphic>
          <a:graphicData uri="http://schemas.openxmlformats.org/drawingml/2006/table">
            <a:tbl>
              <a:tblPr/>
              <a:tblGrid>
                <a:gridCol w="413599"/>
                <a:gridCol w="2777405"/>
                <a:gridCol w="2928365"/>
                <a:gridCol w="2974587"/>
                <a:gridCol w="2932205"/>
                <a:gridCol w="3038383"/>
                <a:gridCol w="2783423"/>
              </a:tblGrid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7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73"/>
                        </a:lnSpc>
                        <a:defRPr/>
                      </a:pPr>
                      <a:r>
                        <a:rPr lang="en-US" b="true" sz="1266" spc="20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JANUARI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73"/>
                        </a:lnSpc>
                        <a:defRPr/>
                      </a:pPr>
                      <a:r>
                        <a:rPr lang="en-US" b="true" sz="1266" spc="20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FEBRUARI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73"/>
                        </a:lnSpc>
                        <a:defRPr/>
                      </a:pPr>
                      <a:r>
                        <a:rPr lang="en-US" b="true" sz="1266" spc="20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MAART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73"/>
                        </a:lnSpc>
                        <a:defRPr/>
                      </a:pPr>
                      <a:r>
                        <a:rPr lang="en-US" b="true" sz="1266" spc="20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APRIL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73"/>
                        </a:lnSpc>
                        <a:defRPr/>
                      </a:pPr>
                      <a:r>
                        <a:rPr lang="en-US" b="true" sz="1266" spc="20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MEI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73"/>
                        </a:lnSpc>
                        <a:defRPr/>
                      </a:pPr>
                      <a:r>
                        <a:rPr lang="en-US" b="true" sz="1266" spc="20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JUNI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Nieuwjaar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 van de arbeid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VlasKamp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 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VlasKamp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VlasKamp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VlasKamp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VlasKamp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6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Onze lieve heer hemelvaart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VlasKamp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9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10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11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Club Rimpelloos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17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12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13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28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Senioren Talloren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14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941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15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16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Club Rimpelloos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17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Pinksteren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17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Pinkstermaandag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Congresdag 2027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18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19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FCAF7D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Algemene vergadering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9AA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20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21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FCE175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Bestuursorgaan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9AA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22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Planningsdagen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FCE175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Bestuursorgaan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9AA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23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Planningsdagen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24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Planningsdagen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25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Planningsdagen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26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Planningsdagen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27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28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Pasen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29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Paasmaandag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VlasKamp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31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30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28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Uitreiking Senioren Vriendelijke gemeente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VlasKamp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31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r>
                        <a:rPr lang="en-US" sz="1266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VlasKamp</a:t>
                      </a: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013"/>
                        </a:lnSpc>
                        <a:defRPr/>
                      </a:pPr>
                      <a:endParaRPr lang="en-US" sz="1100"/>
                    </a:p>
                  </a:txBody>
                  <a:tcPr marL="12064" marR="12064" marT="12064" marB="12064" anchor="ctr">
                    <a:lnL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937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46571" y="10182957"/>
            <a:ext cx="19638292" cy="867756"/>
          </a:xfrm>
          <a:custGeom>
            <a:avLst/>
            <a:gdLst/>
            <a:ahLst/>
            <a:cxnLst/>
            <a:rect r="r" b="b" t="t" l="l"/>
            <a:pathLst>
              <a:path h="867756" w="19638292">
                <a:moveTo>
                  <a:pt x="0" y="0"/>
                </a:moveTo>
                <a:lnTo>
                  <a:pt x="19638292" y="0"/>
                </a:lnTo>
                <a:lnTo>
                  <a:pt x="19638292" y="867757"/>
                </a:lnTo>
                <a:lnTo>
                  <a:pt x="0" y="86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77811" r="0" b="-322817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350872" y="167044"/>
          <a:ext cx="17586256" cy="9759113"/>
        </p:xfrm>
        <a:graphic>
          <a:graphicData uri="http://schemas.openxmlformats.org/drawingml/2006/table">
            <a:tbl>
              <a:tblPr/>
              <a:tblGrid>
                <a:gridCol w="521799"/>
                <a:gridCol w="2622414"/>
                <a:gridCol w="2968041"/>
                <a:gridCol w="2869290"/>
                <a:gridCol w="2888646"/>
                <a:gridCol w="2899903"/>
                <a:gridCol w="2816163"/>
              </a:tblGrid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79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79"/>
                        </a:lnSpc>
                        <a:defRPr/>
                      </a:pPr>
                      <a:r>
                        <a:rPr lang="en-US" b="true" sz="1414" spc="22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JULI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79"/>
                        </a:lnSpc>
                        <a:defRPr/>
                      </a:pPr>
                      <a:r>
                        <a:rPr lang="en-US" b="true" sz="1414" spc="22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AUGUSTUS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79"/>
                        </a:lnSpc>
                        <a:defRPr/>
                      </a:pPr>
                      <a:r>
                        <a:rPr lang="en-US" b="true" sz="1414" spc="22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SEPTEMBER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79"/>
                        </a:lnSpc>
                        <a:defRPr/>
                      </a:pPr>
                      <a:r>
                        <a:rPr lang="en-US" b="true" sz="1414" spc="22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OKTOBER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79"/>
                        </a:lnSpc>
                        <a:defRPr/>
                      </a:pPr>
                      <a:r>
                        <a:rPr lang="en-US" b="true" sz="1414" spc="22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NOVEMBER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79"/>
                        </a:lnSpc>
                        <a:defRPr/>
                      </a:pPr>
                      <a:r>
                        <a:rPr lang="en-US" b="true" sz="1414" spc="22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DECEMBER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Allerheiligen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 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6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Dagelijks Bestuur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0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FCE175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Bestuursorgaan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9AA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9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Club Rimpelloos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17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10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Club Rimpelloos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17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Schoolpoort Actie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11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Vlaamse feestdag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Wapenstilstand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12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13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Introductiedagen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14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Introductiedagen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15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O.L.V. Hemelvaart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16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17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FCAF7D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Algemene vergadering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9AA0"/>
                    </a:solidFill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18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19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20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21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Nationale feestdag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22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Dag van de Jeugdbeweging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23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24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25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FCE175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Bestuursorgaan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9AA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Kerstmis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26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371"/>
                        </a:lnSpc>
                        <a:defRPr/>
                      </a:pPr>
                      <a:r>
                        <a:rPr lang="en-US" sz="1414" b="true">
                          <a:solidFill>
                            <a:srgbClr val="3D656E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Senioren Talloren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0C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27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28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29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30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r>
                        <a:rPr lang="en-US" sz="1414">
                          <a:solidFill>
                            <a:srgbClr val="3D656E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31</a:t>
                      </a: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8C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1"/>
                        </a:lnSpc>
                        <a:defRPr/>
                      </a:pPr>
                      <a:endParaRPr lang="en-US" sz="1100"/>
                    </a:p>
                  </a:txBody>
                  <a:tcPr marL="13470" marR="13470" marT="13470" marB="13470" anchor="ctr">
                    <a:lnL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513">
                      <a:solidFill>
                        <a:srgbClr val="3D6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7018652" cy="10287000"/>
          </a:xfrm>
          <a:prstGeom prst="rect">
            <a:avLst/>
          </a:prstGeom>
          <a:solidFill>
            <a:srgbClr val="FCCE55"/>
          </a:solidFill>
        </p:spPr>
      </p:sp>
      <p:sp>
        <p:nvSpPr>
          <p:cNvPr name="Freeform 3" id="3"/>
          <p:cNvSpPr/>
          <p:nvPr/>
        </p:nvSpPr>
        <p:spPr>
          <a:xfrm flipH="false" flipV="false" rot="-3998860">
            <a:off x="-4254892" y="6663481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17220" y="-3186863"/>
            <a:ext cx="6493060" cy="5761115"/>
          </a:xfrm>
          <a:custGeom>
            <a:avLst/>
            <a:gdLst/>
            <a:ahLst/>
            <a:cxnLst/>
            <a:rect r="r" b="b" t="t" l="l"/>
            <a:pathLst>
              <a:path h="5761115" w="6493060">
                <a:moveTo>
                  <a:pt x="0" y="0"/>
                </a:moveTo>
                <a:lnTo>
                  <a:pt x="6493060" y="0"/>
                </a:lnTo>
                <a:lnTo>
                  <a:pt x="6493060" y="5761115"/>
                </a:lnTo>
                <a:lnTo>
                  <a:pt x="0" y="5761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018652" y="0"/>
            <a:ext cx="11269348" cy="10287000"/>
            <a:chOff x="0" y="0"/>
            <a:chExt cx="15025798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13549" t="0" r="13549" b="0"/>
            <a:stretch>
              <a:fillRect/>
            </a:stretch>
          </p:blipFill>
          <p:spPr>
            <a:xfrm flipH="false" flipV="false">
              <a:off x="0" y="0"/>
              <a:ext cx="15025798" cy="13716000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1425129" y="7751021"/>
            <a:ext cx="4168393" cy="2008408"/>
          </a:xfrm>
          <a:custGeom>
            <a:avLst/>
            <a:gdLst/>
            <a:ahLst/>
            <a:cxnLst/>
            <a:rect r="r" b="b" t="t" l="l"/>
            <a:pathLst>
              <a:path h="2008408" w="4168393">
                <a:moveTo>
                  <a:pt x="0" y="0"/>
                </a:moveTo>
                <a:lnTo>
                  <a:pt x="4168394" y="0"/>
                </a:lnTo>
                <a:lnTo>
                  <a:pt x="4168394" y="2008407"/>
                </a:lnTo>
                <a:lnTo>
                  <a:pt x="0" y="2008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8700" y="1059703"/>
            <a:ext cx="5080764" cy="3610014"/>
            <a:chOff x="0" y="0"/>
            <a:chExt cx="6774352" cy="4813352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2107617"/>
              <a:ext cx="6774352" cy="25266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62"/>
                </a:lnSpc>
              </a:pPr>
              <a:r>
                <a:rPr lang="en-US" sz="2574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Een diepere duik in een uniek concept dat je bij geen andere seniorenorganisatie zal vinden.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0"/>
              <a:ext cx="6774352" cy="1333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920"/>
                </a:lnSpc>
              </a:pPr>
              <a:r>
                <a:rPr lang="en-US" sz="6600" b="true">
                  <a:solidFill>
                    <a:srgbClr val="FFFFFF"/>
                  </a:solidFill>
                  <a:latin typeface="Lato Heavy"/>
                  <a:ea typeface="Lato Heavy"/>
                  <a:cs typeface="Lato Heavy"/>
                  <a:sym typeface="Lato Heavy"/>
                </a:rPr>
                <a:t>Vl@sKamp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2354688"/>
            <a:ext cx="18288000" cy="0"/>
          </a:xfrm>
          <a:prstGeom prst="line">
            <a:avLst/>
          </a:prstGeom>
          <a:ln cap="rnd" w="19050">
            <a:solidFill>
              <a:srgbClr val="FCCE5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5400000">
            <a:off x="1166149" y="6311319"/>
            <a:ext cx="7932312" cy="0"/>
          </a:xfrm>
          <a:prstGeom prst="line">
            <a:avLst/>
          </a:prstGeom>
          <a:ln cap="rnd" w="19050">
            <a:solidFill>
              <a:srgbClr val="FCCE5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5400000">
            <a:off x="6317612" y="6320844"/>
            <a:ext cx="7913262" cy="0"/>
          </a:xfrm>
          <a:prstGeom prst="line">
            <a:avLst/>
          </a:prstGeom>
          <a:ln cap="rnd" w="19050">
            <a:solidFill>
              <a:srgbClr val="FCCE5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5141830" y="2373738"/>
            <a:ext cx="5122888" cy="4531986"/>
          </a:xfrm>
          <a:custGeom>
            <a:avLst/>
            <a:gdLst/>
            <a:ahLst/>
            <a:cxnLst/>
            <a:rect r="r" b="b" t="t" l="l"/>
            <a:pathLst>
              <a:path h="4531986" w="5122888">
                <a:moveTo>
                  <a:pt x="0" y="0"/>
                </a:moveTo>
                <a:lnTo>
                  <a:pt x="5122889" y="0"/>
                </a:lnTo>
                <a:lnTo>
                  <a:pt x="5122889" y="4531985"/>
                </a:lnTo>
                <a:lnTo>
                  <a:pt x="0" y="4531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77" t="0" r="-32677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2373738"/>
            <a:ext cx="5103730" cy="4531986"/>
          </a:xfrm>
          <a:custGeom>
            <a:avLst/>
            <a:gdLst/>
            <a:ahLst/>
            <a:cxnLst/>
            <a:rect r="r" b="b" t="t" l="l"/>
            <a:pathLst>
              <a:path h="4531986" w="5103730">
                <a:moveTo>
                  <a:pt x="0" y="0"/>
                </a:moveTo>
                <a:lnTo>
                  <a:pt x="5103730" y="0"/>
                </a:lnTo>
                <a:lnTo>
                  <a:pt x="5103730" y="4531985"/>
                </a:lnTo>
                <a:lnTo>
                  <a:pt x="0" y="4531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39" t="0" r="-16639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817340"/>
            <a:ext cx="11945134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59"/>
              </a:lnSpc>
              <a:spcBef>
                <a:spcPct val="0"/>
              </a:spcBef>
            </a:pPr>
            <a:r>
              <a:rPr lang="en-US" b="true" sz="4800" spc="240">
                <a:solidFill>
                  <a:srgbClr val="41454A"/>
                </a:solidFill>
                <a:latin typeface="Lato Heavy"/>
                <a:ea typeface="Lato Heavy"/>
                <a:cs typeface="Lato Heavy"/>
                <a:sym typeface="Lato Heavy"/>
              </a:rPr>
              <a:t>WAT MAAKT VL@SKAMP ANDERS?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6170" y="7867002"/>
            <a:ext cx="4511390" cy="227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Niemand is verplicht zich in te schrijven voor activiteiten. Wil je een boek lezen onder een boom... alles kan!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6170" y="7155167"/>
            <a:ext cx="4525406" cy="51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b="true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Niets-moet-alles-kan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685211" y="7867002"/>
            <a:ext cx="3719537" cy="227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Bezoek aan Durbuy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Zoektocht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Pingpong-Tornooi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Wandeling met lunch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685211" y="7155167"/>
            <a:ext cx="4160613" cy="51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Namiddagactiviteit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702869" y="7867002"/>
            <a:ext cx="6334337" cy="227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Bingo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Dansavond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Quiz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Casino-avond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Kampvuur op de laatste avond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02869" y="7155167"/>
            <a:ext cx="6334337" cy="51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Avondactiviteit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283769" y="2373738"/>
            <a:ext cx="8004231" cy="4531986"/>
          </a:xfrm>
          <a:custGeom>
            <a:avLst/>
            <a:gdLst/>
            <a:ahLst/>
            <a:cxnLst/>
            <a:rect r="r" b="b" t="t" l="l"/>
            <a:pathLst>
              <a:path h="4531986" w="8004231">
                <a:moveTo>
                  <a:pt x="0" y="0"/>
                </a:moveTo>
                <a:lnTo>
                  <a:pt x="8004231" y="0"/>
                </a:lnTo>
                <a:lnTo>
                  <a:pt x="8004231" y="4531985"/>
                </a:lnTo>
                <a:lnTo>
                  <a:pt x="0" y="4531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010" r="0" b="-1601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977806">
            <a:off x="-3933358" y="6679765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43169" y="-4156378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028700"/>
            <a:ext cx="5146775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Wat schaft de pot?</a:t>
            </a:r>
          </a:p>
        </p:txBody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7393732" y="785812"/>
          <a:ext cx="10313248" cy="8715375"/>
        </p:xfrm>
        <a:graphic>
          <a:graphicData uri="http://schemas.openxmlformats.org/drawingml/2006/table">
            <a:tbl>
              <a:tblPr/>
              <a:tblGrid>
                <a:gridCol w="1763967"/>
                <a:gridCol w="1732423"/>
                <a:gridCol w="2302755"/>
                <a:gridCol w="2565174"/>
                <a:gridCol w="1948929"/>
              </a:tblGrid>
              <a:tr h="99451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8 -10u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12u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18u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21u - 23u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</a:tr>
              <a:tr h="207458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Maandag 7/06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Assortiment van belegde broodjes en mignardise </a:t>
                      </a:r>
                      <a:endParaRPr lang="en-US" sz="1100"/>
                    </a:p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Water en koffie/thee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2" indent="-129541" lvl="1">
                        <a:lnSpc>
                          <a:spcPts val="168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Welkomstdrankje en hapje </a:t>
                      </a:r>
                      <a:endParaRPr lang="en-US" sz="1100"/>
                    </a:p>
                    <a:p>
                      <a:pPr algn="l" marL="259082" indent="-129541" lvl="1">
                        <a:lnSpc>
                          <a:spcPts val="1680"/>
                        </a:lnSpc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Buffet met soep, quiche, rauwe en nagerecht </a:t>
                      </a:r>
                    </a:p>
                    <a:p>
                      <a:pPr algn="l" marL="259082" indent="-129541" lvl="1">
                        <a:lnSpc>
                          <a:spcPts val="1680"/>
                        </a:lnSpc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Water, pils, wijn, koffie/thee met het eten 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Privé zaal ter beschikking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  <a:tr h="141157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Dinsdag 8/06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Ontbijtbuffet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Assortiment van belegde broodjes en mignardise </a:t>
                      </a:r>
                      <a:endParaRPr lang="en-US" sz="1100"/>
                    </a:p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Water en koffie/thee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Buffet met paella en nagerecht </a:t>
                      </a:r>
                      <a:endParaRPr lang="en-US" sz="1100"/>
                    </a:p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Water, pils, wijn, koffie/thee met het eten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Privé zaal ter beschikking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  <a:tr h="141157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Woensdag 9/06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Ontbijtbuffet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Assortiment van belegde broodjes en mignardise </a:t>
                      </a:r>
                      <a:endParaRPr lang="en-US" sz="1100"/>
                    </a:p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Water en koffie/thee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Pasta Buffet en nagerecht </a:t>
                      </a:r>
                      <a:endParaRPr lang="en-US" sz="1100"/>
                    </a:p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Water, pils, wijn, koffie/thee met het eten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Privé zaal ter beschikking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  <a:tr h="141157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Donderdag 10/06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Ontbijtbuffet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Assortiment van belegde broodjes en mignardise </a:t>
                      </a:r>
                      <a:endParaRPr lang="en-US" sz="1100"/>
                    </a:p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Water en koffie/thee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BBQ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Buffet en nagerecht </a:t>
                      </a:r>
                      <a:endParaRPr lang="en-US" sz="1100"/>
                    </a:p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Water, pils, wijn, koffie/thee met het eten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Privé zaal ter beschikking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  <a:tr h="141157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Vrijdag 11/06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Ontbijtbuffet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Assortiment van belegde broodjes en mignardise </a:t>
                      </a:r>
                      <a:endParaRPr lang="en-US" sz="1100"/>
                    </a:p>
                    <a:p>
                      <a:pPr algn="l" marL="259080" indent="-129540" lvl="1">
                        <a:lnSpc>
                          <a:spcPts val="1679"/>
                        </a:lnSpc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Water en koffie/thee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640114" y="1028700"/>
            <a:ext cx="3181350" cy="3181350"/>
            <a:chOff x="0" y="0"/>
            <a:chExt cx="3282950" cy="3282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136" t="0" r="-25136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40114" y="4210050"/>
            <a:ext cx="3181350" cy="5546240"/>
            <a:chOff x="0" y="0"/>
            <a:chExt cx="1343263" cy="234179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43263" cy="2341791"/>
            </a:xfrm>
            <a:custGeom>
              <a:avLst/>
              <a:gdLst/>
              <a:ahLst/>
              <a:cxnLst/>
              <a:rect r="r" b="b" t="t" l="l"/>
              <a:pathLst>
                <a:path h="2341791" w="1343263">
                  <a:moveTo>
                    <a:pt x="0" y="0"/>
                  </a:moveTo>
                  <a:lnTo>
                    <a:pt x="1343263" y="0"/>
                  </a:lnTo>
                  <a:lnTo>
                    <a:pt x="1343263" y="2341791"/>
                  </a:lnTo>
                  <a:lnTo>
                    <a:pt x="0" y="2341791"/>
                  </a:lnTo>
                  <a:close/>
                </a:path>
              </a:pathLst>
            </a:custGeom>
            <a:solidFill>
              <a:srgbClr val="FCCE55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8235016" y="1028700"/>
            <a:ext cx="3181350" cy="3181350"/>
            <a:chOff x="0" y="0"/>
            <a:chExt cx="3282950" cy="32829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5136" r="0" b="-25136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8235016" y="4210050"/>
            <a:ext cx="3181350" cy="5546240"/>
            <a:chOff x="0" y="0"/>
            <a:chExt cx="1343263" cy="234179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43263" cy="2341791"/>
            </a:xfrm>
            <a:custGeom>
              <a:avLst/>
              <a:gdLst/>
              <a:ahLst/>
              <a:cxnLst/>
              <a:rect r="r" b="b" t="t" l="l"/>
              <a:pathLst>
                <a:path h="2341791" w="1343263">
                  <a:moveTo>
                    <a:pt x="0" y="0"/>
                  </a:moveTo>
                  <a:lnTo>
                    <a:pt x="1343263" y="0"/>
                  </a:lnTo>
                  <a:lnTo>
                    <a:pt x="1343263" y="2341791"/>
                  </a:lnTo>
                  <a:lnTo>
                    <a:pt x="0" y="2341791"/>
                  </a:lnTo>
                  <a:close/>
                </a:path>
              </a:pathLst>
            </a:custGeom>
            <a:solidFill>
              <a:srgbClr val="FCCE55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-6220904" y="-4617064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028700" y="1028700"/>
            <a:ext cx="3181350" cy="3181350"/>
            <a:chOff x="0" y="0"/>
            <a:chExt cx="3282950" cy="32829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136" t="0" r="-25136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28700" y="4210050"/>
            <a:ext cx="3181350" cy="5546240"/>
            <a:chOff x="0" y="0"/>
            <a:chExt cx="1343263" cy="234179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43263" cy="2341791"/>
            </a:xfrm>
            <a:custGeom>
              <a:avLst/>
              <a:gdLst/>
              <a:ahLst/>
              <a:cxnLst/>
              <a:rect r="r" b="b" t="t" l="l"/>
              <a:pathLst>
                <a:path h="2341791" w="1343263">
                  <a:moveTo>
                    <a:pt x="0" y="0"/>
                  </a:moveTo>
                  <a:lnTo>
                    <a:pt x="1343263" y="0"/>
                  </a:lnTo>
                  <a:lnTo>
                    <a:pt x="1343263" y="2341791"/>
                  </a:lnTo>
                  <a:lnTo>
                    <a:pt x="0" y="2341791"/>
                  </a:lnTo>
                  <a:close/>
                </a:path>
              </a:pathLst>
            </a:custGeom>
            <a:solidFill>
              <a:srgbClr val="FCCE55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2699244" y="7486462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1" y="0"/>
                </a:lnTo>
                <a:lnTo>
                  <a:pt x="8727621" y="7743781"/>
                </a:lnTo>
                <a:lnTo>
                  <a:pt x="0" y="7743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161245"/>
            <a:ext cx="7581599" cy="686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71"/>
              </a:lnSpc>
              <a:spcBef>
                <a:spcPct val="0"/>
              </a:spcBef>
            </a:pPr>
            <a:r>
              <a:rPr lang="en-US" b="true" sz="4559" spc="227">
                <a:solidFill>
                  <a:srgbClr val="1E2740"/>
                </a:solidFill>
                <a:latin typeface="Lato Heavy"/>
                <a:ea typeface="Lato Heavy"/>
                <a:cs typeface="Lato Heavy"/>
                <a:sym typeface="Lato Heavy"/>
              </a:rPr>
              <a:t>PRIJSKAARTJE</a:t>
            </a:r>
          </a:p>
        </p:txBody>
      </p:sp>
      <p:graphicFrame>
        <p:nvGraphicFramePr>
          <p:cNvPr name="Table 17" id="17"/>
          <p:cNvGraphicFramePr>
            <a:graphicFrameLocks noGrp="true"/>
          </p:cNvGraphicFramePr>
          <p:nvPr/>
        </p:nvGraphicFramePr>
        <p:xfrm>
          <a:off x="1422278" y="4435193"/>
          <a:ext cx="2394193" cy="5076904"/>
        </p:xfrm>
        <a:graphic>
          <a:graphicData uri="http://schemas.openxmlformats.org/drawingml/2006/table">
            <a:tbl>
              <a:tblPr/>
              <a:tblGrid>
                <a:gridCol w="829975"/>
              </a:tblGrid>
              <a:tr h="9693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 persoonskamer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0268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€ 926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8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€ 1126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8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€ 1426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8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2.5 pppn Citytax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18" id="18"/>
          <p:cNvGraphicFramePr>
            <a:graphicFrameLocks noGrp="true"/>
          </p:cNvGraphicFramePr>
          <p:nvPr/>
        </p:nvGraphicFramePr>
        <p:xfrm>
          <a:off x="5022511" y="4444718"/>
          <a:ext cx="2416556" cy="5162629"/>
        </p:xfrm>
        <a:graphic>
          <a:graphicData uri="http://schemas.openxmlformats.org/drawingml/2006/table">
            <a:tbl>
              <a:tblPr/>
              <a:tblGrid>
                <a:gridCol w="780977"/>
              </a:tblGrid>
              <a:tr h="96925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2</a:t>
                      </a:r>
                      <a:r>
                        <a:rPr lang="en-US" sz="1799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 persoonskamer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05554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€ 1466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lang="en-US" sz="1100"/>
                    </a:p>
                    <a:p>
                      <a:pPr algn="ctr">
                        <a:lnSpc>
                          <a:spcPts val="2520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(€733 p.p.)</a:t>
                      </a: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554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€ 1666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lang="en-US" sz="1100"/>
                    </a:p>
                    <a:p>
                      <a:pPr algn="ctr">
                        <a:lnSpc>
                          <a:spcPts val="2520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(€833 p.p.)</a:t>
                      </a: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554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€ 1966</a:t>
                      </a:r>
                      <a:endParaRPr lang="en-US" sz="1100"/>
                    </a:p>
                    <a:p>
                      <a:pPr algn="ctr">
                        <a:lnSpc>
                          <a:spcPts val="2520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(€983 p.p.)</a:t>
                      </a: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75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2.5 pppn Citytax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19" id="19"/>
          <p:cNvGraphicFramePr>
            <a:graphicFrameLocks noGrp="true"/>
          </p:cNvGraphicFramePr>
          <p:nvPr/>
        </p:nvGraphicFramePr>
        <p:xfrm>
          <a:off x="8610299" y="4444718"/>
          <a:ext cx="2430784" cy="5076904"/>
        </p:xfrm>
        <a:graphic>
          <a:graphicData uri="http://schemas.openxmlformats.org/drawingml/2006/table">
            <a:tbl>
              <a:tblPr/>
              <a:tblGrid>
                <a:gridCol w="751679"/>
              </a:tblGrid>
              <a:tr h="9693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3 </a:t>
                      </a:r>
                      <a:r>
                        <a:rPr lang="en-US" sz="1799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persoonskamer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0268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8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8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8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2.5 pppn Citytax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20" id="20"/>
          <p:cNvGraphicFramePr>
            <a:graphicFrameLocks noGrp="true"/>
          </p:cNvGraphicFramePr>
          <p:nvPr/>
        </p:nvGraphicFramePr>
        <p:xfrm>
          <a:off x="11334455" y="5425832"/>
          <a:ext cx="3213339" cy="3124200"/>
        </p:xfrm>
        <a:graphic>
          <a:graphicData uri="http://schemas.openxmlformats.org/drawingml/2006/table">
            <a:tbl>
              <a:tblPr/>
              <a:tblGrid>
                <a:gridCol w="1318662"/>
              </a:tblGrid>
              <a:tr h="103175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Standaard kamer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068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Supplement Wellness/Sauna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175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Supplement Treelodge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21" id="21"/>
          <p:cNvSpPr txBox="true"/>
          <p:nvPr/>
        </p:nvSpPr>
        <p:spPr>
          <a:xfrm rot="0">
            <a:off x="11629503" y="9253017"/>
            <a:ext cx="4647307" cy="451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1E2740"/>
                </a:solidFill>
                <a:latin typeface="Raleway"/>
                <a:ea typeface="Raleway"/>
                <a:cs typeface="Raleway"/>
                <a:sym typeface="Raleway"/>
              </a:rPr>
              <a:t>*Alle prijzen zijn BTW inbegrepen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37384" t="10316" r="27527" b="11018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756524" y="1317317"/>
            <a:ext cx="9512301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19"/>
              </a:lnSpc>
              <a:spcBef>
                <a:spcPct val="0"/>
              </a:spcBef>
            </a:pPr>
            <a:r>
              <a:rPr lang="en-US" sz="8099">
                <a:solidFill>
                  <a:srgbClr val="1E27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Verwelkoming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6999" y="4969899"/>
            <a:ext cx="951230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Nationaal Voorzitter</a:t>
            </a:r>
          </a:p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Annemie Charlier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7756524" y="2512293"/>
            <a:ext cx="0" cy="98354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3105989" y="2203975"/>
            <a:ext cx="2678260" cy="308318"/>
            <a:chOff x="0" y="0"/>
            <a:chExt cx="5173834" cy="59560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607" r="-2" b="-3506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7018652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-3998860">
            <a:off x="-4254892" y="6663481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17220" y="-3186863"/>
            <a:ext cx="6493060" cy="5761115"/>
          </a:xfrm>
          <a:custGeom>
            <a:avLst/>
            <a:gdLst/>
            <a:ahLst/>
            <a:cxnLst/>
            <a:rect r="r" b="b" t="t" l="l"/>
            <a:pathLst>
              <a:path h="5761115" w="6493060">
                <a:moveTo>
                  <a:pt x="0" y="0"/>
                </a:moveTo>
                <a:lnTo>
                  <a:pt x="6493060" y="0"/>
                </a:lnTo>
                <a:lnTo>
                  <a:pt x="6493060" y="5761115"/>
                </a:lnTo>
                <a:lnTo>
                  <a:pt x="0" y="5761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018652" y="0"/>
            <a:ext cx="11269348" cy="10287000"/>
            <a:chOff x="0" y="0"/>
            <a:chExt cx="15025798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13549" t="0" r="13549" b="0"/>
            <a:stretch>
              <a:fillRect/>
            </a:stretch>
          </p:blipFill>
          <p:spPr>
            <a:xfrm flipH="false" flipV="false">
              <a:off x="0" y="0"/>
              <a:ext cx="15025798" cy="13716000"/>
            </a:xfrm>
            <a:prstGeom prst="rect">
              <a:avLst/>
            </a:prstGeom>
          </p:spPr>
        </p:pic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28700" y="1028700"/>
            <a:ext cx="3181350" cy="3181350"/>
            <a:chOff x="0" y="0"/>
            <a:chExt cx="3282950" cy="32829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728" t="0" r="-24728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4210050"/>
            <a:ext cx="3181350" cy="5546240"/>
            <a:chOff x="0" y="0"/>
            <a:chExt cx="1343263" cy="234179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43263" cy="2341791"/>
            </a:xfrm>
            <a:custGeom>
              <a:avLst/>
              <a:gdLst/>
              <a:ahLst/>
              <a:cxnLst/>
              <a:rect r="r" b="b" t="t" l="l"/>
              <a:pathLst>
                <a:path h="2341791" w="1343263">
                  <a:moveTo>
                    <a:pt x="0" y="0"/>
                  </a:moveTo>
                  <a:lnTo>
                    <a:pt x="1343263" y="0"/>
                  </a:lnTo>
                  <a:lnTo>
                    <a:pt x="1343263" y="2341791"/>
                  </a:lnTo>
                  <a:lnTo>
                    <a:pt x="0" y="2341791"/>
                  </a:lnTo>
                  <a:close/>
                </a:path>
              </a:pathLst>
            </a:custGeom>
            <a:solidFill>
              <a:srgbClr val="FCCE55"/>
            </a:solidFill>
          </p:spPr>
        </p:sp>
      </p:grpSp>
      <p:graphicFrame>
        <p:nvGraphicFramePr>
          <p:cNvPr name="Table 11" id="11"/>
          <p:cNvGraphicFramePr>
            <a:graphicFrameLocks noGrp="true"/>
          </p:cNvGraphicFramePr>
          <p:nvPr/>
        </p:nvGraphicFramePr>
        <p:xfrm>
          <a:off x="1422278" y="4435193"/>
          <a:ext cx="2394193" cy="4561256"/>
        </p:xfrm>
        <a:graphic>
          <a:graphicData uri="http://schemas.openxmlformats.org/drawingml/2006/table">
            <a:tbl>
              <a:tblPr/>
              <a:tblGrid>
                <a:gridCol w="829975"/>
              </a:tblGrid>
              <a:tr h="105657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Eén speciale nacht?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75951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€ 50 per nacht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51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€ 125 per nacht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12" id="12"/>
          <p:cNvSpPr txBox="true"/>
          <p:nvPr/>
        </p:nvSpPr>
        <p:spPr>
          <a:xfrm rot="0">
            <a:off x="1028700" y="161245"/>
            <a:ext cx="7581599" cy="686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71"/>
              </a:lnSpc>
              <a:spcBef>
                <a:spcPct val="0"/>
              </a:spcBef>
            </a:pPr>
            <a:r>
              <a:rPr lang="en-US" b="true" sz="4559" spc="227">
                <a:solidFill>
                  <a:srgbClr val="1E2740"/>
                </a:solidFill>
                <a:latin typeface="Lato Heavy"/>
                <a:ea typeface="Lato Heavy"/>
                <a:cs typeface="Lato Heavy"/>
                <a:sym typeface="Lato Heavy"/>
              </a:rPr>
              <a:t>EXTRA</a:t>
            </a:r>
          </a:p>
        </p:txBody>
      </p:sp>
      <p:graphicFrame>
        <p:nvGraphicFramePr>
          <p:cNvPr name="Table 13" id="13"/>
          <p:cNvGraphicFramePr>
            <a:graphicFrameLocks noGrp="true"/>
          </p:cNvGraphicFramePr>
          <p:nvPr/>
        </p:nvGraphicFramePr>
        <p:xfrm>
          <a:off x="4035351" y="5482390"/>
          <a:ext cx="2629980" cy="3514059"/>
        </p:xfrm>
        <a:graphic>
          <a:graphicData uri="http://schemas.openxmlformats.org/drawingml/2006/table">
            <a:tbl>
              <a:tblPr/>
              <a:tblGrid>
                <a:gridCol w="880984"/>
              </a:tblGrid>
              <a:tr h="176394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Welness/ Sauna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1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Treelodge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CCE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7018652" cy="10287000"/>
          </a:xfrm>
          <a:prstGeom prst="rect">
            <a:avLst/>
          </a:prstGeom>
          <a:solidFill>
            <a:srgbClr val="FCCE55"/>
          </a:solidFill>
        </p:spPr>
      </p:sp>
      <p:sp>
        <p:nvSpPr>
          <p:cNvPr name="Freeform 3" id="3"/>
          <p:cNvSpPr/>
          <p:nvPr/>
        </p:nvSpPr>
        <p:spPr>
          <a:xfrm flipH="false" flipV="false" rot="-3998860">
            <a:off x="-4254892" y="6663481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17220" y="-3186863"/>
            <a:ext cx="6493060" cy="5761115"/>
          </a:xfrm>
          <a:custGeom>
            <a:avLst/>
            <a:gdLst/>
            <a:ahLst/>
            <a:cxnLst/>
            <a:rect r="r" b="b" t="t" l="l"/>
            <a:pathLst>
              <a:path h="5761115" w="6493060">
                <a:moveTo>
                  <a:pt x="0" y="0"/>
                </a:moveTo>
                <a:lnTo>
                  <a:pt x="6493060" y="0"/>
                </a:lnTo>
                <a:lnTo>
                  <a:pt x="6493060" y="5761115"/>
                </a:lnTo>
                <a:lnTo>
                  <a:pt x="0" y="5761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018652" y="0"/>
            <a:ext cx="11269348" cy="10287000"/>
            <a:chOff x="0" y="0"/>
            <a:chExt cx="15025798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13506" t="0" r="13506" b="0"/>
            <a:stretch>
              <a:fillRect/>
            </a:stretch>
          </p:blipFill>
          <p:spPr>
            <a:xfrm flipH="false" flipV="false">
              <a:off x="0" y="0"/>
              <a:ext cx="15025798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028700" y="3623872"/>
            <a:ext cx="5080764" cy="1425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62"/>
              </a:lnSpc>
            </a:pPr>
            <a:r>
              <a:rPr lang="en-US" sz="257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Een 2-daags vormingsaanbod voor beginnende bestuursleden.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059703"/>
            <a:ext cx="5080764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Introductie Dagen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426751"/>
            <a:ext cx="5080764" cy="336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62"/>
              </a:lnSpc>
            </a:pPr>
            <a:r>
              <a:rPr lang="en-US" sz="257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Met cursussen zoals:</a:t>
            </a:r>
          </a:p>
          <a:p>
            <a:pPr algn="l" marL="555942" indent="-277971" lvl="1">
              <a:lnSpc>
                <a:spcPts val="3862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EHBO</a:t>
            </a:r>
          </a:p>
          <a:p>
            <a:pPr algn="l" marL="555942" indent="-277971" lvl="1">
              <a:lnSpc>
                <a:spcPts val="3862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Activiteitenorganisatie</a:t>
            </a:r>
          </a:p>
          <a:p>
            <a:pPr algn="l" marL="555942" indent="-277971" lvl="1">
              <a:lnSpc>
                <a:spcPts val="3862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Organisatiebeheer</a:t>
            </a:r>
          </a:p>
          <a:p>
            <a:pPr algn="l" marL="555942" indent="-277971" lvl="1">
              <a:lnSpc>
                <a:spcPts val="3862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MiRA</a:t>
            </a:r>
          </a:p>
          <a:p>
            <a:pPr algn="l" marL="555942" indent="-277971" lvl="1">
              <a:lnSpc>
                <a:spcPts val="3862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Sociale media</a:t>
            </a:r>
          </a:p>
          <a:p>
            <a:pPr algn="l" marL="555942" indent="-277971" lvl="1">
              <a:lnSpc>
                <a:spcPts val="3862"/>
              </a:lnSpc>
              <a:buFont typeface="Arial"/>
              <a:buChar char="•"/>
            </a:pPr>
            <a:r>
              <a:rPr lang="en-US" sz="257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...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7018652" cy="10287000"/>
          </a:xfrm>
          <a:prstGeom prst="rect">
            <a:avLst/>
          </a:prstGeom>
          <a:solidFill>
            <a:srgbClr val="FCCE55"/>
          </a:solidFill>
        </p:spPr>
      </p:sp>
      <p:sp>
        <p:nvSpPr>
          <p:cNvPr name="Freeform 3" id="3"/>
          <p:cNvSpPr/>
          <p:nvPr/>
        </p:nvSpPr>
        <p:spPr>
          <a:xfrm flipH="false" flipV="false" rot="-3998860">
            <a:off x="-4254892" y="6663481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17220" y="-3186863"/>
            <a:ext cx="6493060" cy="5761115"/>
          </a:xfrm>
          <a:custGeom>
            <a:avLst/>
            <a:gdLst/>
            <a:ahLst/>
            <a:cxnLst/>
            <a:rect r="r" b="b" t="t" l="l"/>
            <a:pathLst>
              <a:path h="5761115" w="6493060">
                <a:moveTo>
                  <a:pt x="0" y="0"/>
                </a:moveTo>
                <a:lnTo>
                  <a:pt x="6493060" y="0"/>
                </a:lnTo>
                <a:lnTo>
                  <a:pt x="6493060" y="5761115"/>
                </a:lnTo>
                <a:lnTo>
                  <a:pt x="0" y="5761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018652" y="0"/>
            <a:ext cx="11269348" cy="10287000"/>
            <a:chOff x="0" y="0"/>
            <a:chExt cx="15025798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13506" t="0" r="13506" b="0"/>
            <a:stretch>
              <a:fillRect/>
            </a:stretch>
          </p:blipFill>
          <p:spPr>
            <a:xfrm flipH="false" flipV="false">
              <a:off x="0" y="0"/>
              <a:ext cx="15025798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028700" y="1059703"/>
            <a:ext cx="5080764" cy="194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4300" b="true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Uitreiking Seniorenvriendelijke Gemeente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7018652" cy="10287000"/>
          </a:xfrm>
          <a:prstGeom prst="rect">
            <a:avLst/>
          </a:prstGeom>
          <a:solidFill>
            <a:srgbClr val="FCCE55"/>
          </a:solidFill>
        </p:spPr>
      </p:sp>
      <p:sp>
        <p:nvSpPr>
          <p:cNvPr name="Freeform 3" id="3"/>
          <p:cNvSpPr/>
          <p:nvPr/>
        </p:nvSpPr>
        <p:spPr>
          <a:xfrm flipH="false" flipV="false" rot="-3998860">
            <a:off x="-4254892" y="6663481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17220" y="-3186863"/>
            <a:ext cx="6493060" cy="5761115"/>
          </a:xfrm>
          <a:custGeom>
            <a:avLst/>
            <a:gdLst/>
            <a:ahLst/>
            <a:cxnLst/>
            <a:rect r="r" b="b" t="t" l="l"/>
            <a:pathLst>
              <a:path h="5761115" w="6493060">
                <a:moveTo>
                  <a:pt x="0" y="0"/>
                </a:moveTo>
                <a:lnTo>
                  <a:pt x="6493060" y="0"/>
                </a:lnTo>
                <a:lnTo>
                  <a:pt x="6493060" y="5761115"/>
                </a:lnTo>
                <a:lnTo>
                  <a:pt x="0" y="5761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018652" y="0"/>
            <a:ext cx="11269348" cy="10287000"/>
            <a:chOff x="0" y="0"/>
            <a:chExt cx="15025798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2632" t="0" r="24380" b="0"/>
            <a:stretch>
              <a:fillRect/>
            </a:stretch>
          </p:blipFill>
          <p:spPr>
            <a:xfrm flipH="false" flipV="false">
              <a:off x="0" y="0"/>
              <a:ext cx="15025798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028700" y="1059703"/>
            <a:ext cx="5080764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Schoolpoort actie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7018652" cy="10287000"/>
          </a:xfrm>
          <a:prstGeom prst="rect">
            <a:avLst/>
          </a:prstGeom>
          <a:solidFill>
            <a:srgbClr val="FCCE55"/>
          </a:solidFill>
        </p:spPr>
      </p:sp>
      <p:sp>
        <p:nvSpPr>
          <p:cNvPr name="Freeform 3" id="3"/>
          <p:cNvSpPr/>
          <p:nvPr/>
        </p:nvSpPr>
        <p:spPr>
          <a:xfrm flipH="false" flipV="false" rot="-3998860">
            <a:off x="-4254892" y="6663481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17220" y="-3186863"/>
            <a:ext cx="6493060" cy="5761115"/>
          </a:xfrm>
          <a:custGeom>
            <a:avLst/>
            <a:gdLst/>
            <a:ahLst/>
            <a:cxnLst/>
            <a:rect r="r" b="b" t="t" l="l"/>
            <a:pathLst>
              <a:path h="5761115" w="6493060">
                <a:moveTo>
                  <a:pt x="0" y="0"/>
                </a:moveTo>
                <a:lnTo>
                  <a:pt x="6493060" y="0"/>
                </a:lnTo>
                <a:lnTo>
                  <a:pt x="6493060" y="5761115"/>
                </a:lnTo>
                <a:lnTo>
                  <a:pt x="0" y="5761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018652" y="0"/>
            <a:ext cx="11269348" cy="10287000"/>
            <a:chOff x="0" y="0"/>
            <a:chExt cx="15025798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13437" t="0" r="13437" b="0"/>
            <a:stretch>
              <a:fillRect/>
            </a:stretch>
          </p:blipFill>
          <p:spPr>
            <a:xfrm flipH="false" flipV="false">
              <a:off x="0" y="0"/>
              <a:ext cx="15025798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028700" y="1059703"/>
            <a:ext cx="5080764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Senioren Talloren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7018652" cy="10287000"/>
          </a:xfrm>
          <a:prstGeom prst="rect">
            <a:avLst/>
          </a:prstGeom>
          <a:solidFill>
            <a:srgbClr val="FCCE55"/>
          </a:solidFill>
        </p:spPr>
      </p:sp>
      <p:sp>
        <p:nvSpPr>
          <p:cNvPr name="Freeform 3" id="3"/>
          <p:cNvSpPr/>
          <p:nvPr/>
        </p:nvSpPr>
        <p:spPr>
          <a:xfrm flipH="false" flipV="false" rot="-3998860">
            <a:off x="-4254892" y="6663481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17220" y="-3186863"/>
            <a:ext cx="6493060" cy="5761115"/>
          </a:xfrm>
          <a:custGeom>
            <a:avLst/>
            <a:gdLst/>
            <a:ahLst/>
            <a:cxnLst/>
            <a:rect r="r" b="b" t="t" l="l"/>
            <a:pathLst>
              <a:path h="5761115" w="6493060">
                <a:moveTo>
                  <a:pt x="0" y="0"/>
                </a:moveTo>
                <a:lnTo>
                  <a:pt x="6493060" y="0"/>
                </a:lnTo>
                <a:lnTo>
                  <a:pt x="6493060" y="5761115"/>
                </a:lnTo>
                <a:lnTo>
                  <a:pt x="0" y="5761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018652" y="0"/>
            <a:ext cx="11269348" cy="10287000"/>
            <a:chOff x="0" y="0"/>
            <a:chExt cx="15025798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17415" t="0" r="9684" b="0"/>
            <a:stretch>
              <a:fillRect/>
            </a:stretch>
          </p:blipFill>
          <p:spPr>
            <a:xfrm flipH="false" flipV="false">
              <a:off x="0" y="0"/>
              <a:ext cx="15025798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028700" y="1059703"/>
            <a:ext cx="5080764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Congresdag 2027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514350"/>
            <a:ext cx="7673587" cy="12363450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-8770953">
            <a:off x="14485860" y="4066760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542396" y="2963143"/>
            <a:ext cx="8705506" cy="162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0"/>
              </a:lnSpc>
            </a:pPr>
            <a:r>
              <a:rPr lang="en-US" sz="29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Ontdek uw inschrijvingskaartjes in uw enveloppe en deponeer ze in de juiste bus op onze infostand tijdens de middagpauze.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542396" y="1092951"/>
            <a:ext cx="5390318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41454A"/>
                </a:solidFill>
                <a:latin typeface="Lato Bold"/>
                <a:ea typeface="Lato Bold"/>
                <a:cs typeface="Lato Bold"/>
                <a:sym typeface="Lato Bold"/>
              </a:rPr>
              <a:t>Inschrijven!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542396" y="5143500"/>
            <a:ext cx="8716904" cy="4114800"/>
          </a:xfrm>
          <a:custGeom>
            <a:avLst/>
            <a:gdLst/>
            <a:ahLst/>
            <a:cxnLst/>
            <a:rect r="r" b="b" t="t" l="l"/>
            <a:pathLst>
              <a:path h="4114800" w="8716904">
                <a:moveTo>
                  <a:pt x="0" y="0"/>
                </a:moveTo>
                <a:lnTo>
                  <a:pt x="8716904" y="0"/>
                </a:lnTo>
                <a:lnTo>
                  <a:pt x="871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614" r="0" b="-2061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950201"/>
            <a:ext cx="6550063" cy="680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Tomorrowland</a:t>
            </a:r>
          </a:p>
          <a:p>
            <a:pPr algn="l" marL="1381761" indent="-460587" lvl="2">
              <a:lnSpc>
                <a:spcPts val="5440"/>
              </a:lnSpc>
              <a:buFont typeface="Arial"/>
              <a:buChar char="⚬"/>
            </a:pPr>
            <a:r>
              <a:rPr lang="en-US" sz="3200">
                <a:solidFill>
                  <a:srgbClr val="FEBA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Winnaar geloot aan het einde van deze dag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Vl@skamp</a:t>
            </a:r>
          </a:p>
          <a:p>
            <a:pPr algn="l" marL="1381761" indent="-460587" lvl="2">
              <a:lnSpc>
                <a:spcPts val="5440"/>
              </a:lnSpc>
              <a:buFont typeface="Arial"/>
              <a:buChar char="⚬"/>
            </a:pPr>
            <a:r>
              <a:rPr lang="en-US" sz="3200">
                <a:solidFill>
                  <a:srgbClr val="FEBA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Préregistratie, inschrijving open begin September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Club Rimpelloos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Introductiedagen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Wensbus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276225"/>
            <a:ext cx="5790080" cy="150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998" b="true">
                <a:solidFill>
                  <a:srgbClr val="41454A"/>
                </a:solidFill>
                <a:latin typeface="Lato Bold"/>
                <a:ea typeface="Lato Bold"/>
                <a:cs typeface="Lato Bold"/>
                <a:sym typeface="Lato Bold"/>
              </a:rPr>
              <a:t>Waarvoor kan je je inschrijven?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07586" y="8824076"/>
            <a:ext cx="6277991" cy="1081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6005" indent="-283002" lvl="1">
              <a:lnSpc>
                <a:spcPts val="4456"/>
              </a:lnSpc>
              <a:buFont typeface="Arial"/>
              <a:buChar char="•"/>
            </a:pPr>
            <a:r>
              <a:rPr lang="en-US" sz="2621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Invulformulier Seniorenvriendelijke gemeente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85099" y="2674830"/>
            <a:ext cx="10317803" cy="4937339"/>
            <a:chOff x="0" y="0"/>
            <a:chExt cx="13757071" cy="658311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5024829"/>
              <a:ext cx="13757071" cy="15582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Heb je vragen? Aarzel niet om ons te contacteren!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19075"/>
              <a:ext cx="13757071" cy="4251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12000" b="true">
                  <a:solidFill>
                    <a:srgbClr val="FFFFFF"/>
                  </a:solidFill>
                  <a:latin typeface="Lato Heavy"/>
                  <a:ea typeface="Lato Heavy"/>
                  <a:cs typeface="Lato Heavy"/>
                  <a:sym typeface="Lato Heavy"/>
                </a:rPr>
                <a:t>Bedankt voor je aandacht!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3016604">
            <a:off x="-3044311" y="5719734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02901" y="-3386788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1"/>
                </a:lnTo>
                <a:lnTo>
                  <a:pt x="0" y="7743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6525" t="0" r="6525" b="0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756524" y="718075"/>
            <a:ext cx="9512301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19"/>
              </a:lnSpc>
              <a:spcBef>
                <a:spcPct val="0"/>
              </a:spcBef>
            </a:pPr>
            <a:r>
              <a:rPr lang="en-US" sz="8099">
                <a:solidFill>
                  <a:srgbClr val="1E27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Wat brengt vandaag?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6999" y="4969899"/>
            <a:ext cx="951230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Nationaal Directeur</a:t>
            </a:r>
          </a:p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Geert Van Acker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7756524" y="2512293"/>
            <a:ext cx="0" cy="98354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9912429" y="2750418"/>
            <a:ext cx="2678260" cy="308318"/>
            <a:chOff x="0" y="0"/>
            <a:chExt cx="5173834" cy="59560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607" r="-2" b="-3506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436480" y="3115934"/>
            <a:ext cx="3781518" cy="5503757"/>
            <a:chOff x="0" y="0"/>
            <a:chExt cx="5042024" cy="733834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62" y="1897663"/>
              <a:ext cx="5041962" cy="54406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6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In de Dagklapper staat alles haarfijn uitgelegd. Iets gemist? Geen probleem, lees het hier nog eens rustig na. In de Dagklapper kan je ook als bijlage de Jaarkalender 2027 vinden. 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-28575"/>
              <a:ext cx="5041962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Een handige gids doorheen de dag.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504953" y="1496016"/>
            <a:ext cx="3781518" cy="740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9"/>
              </a:lnSpc>
            </a:pPr>
            <a:r>
              <a:rPr lang="en-US" sz="4669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Dagklapper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63766" y="516488"/>
            <a:ext cx="3233257" cy="2095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3"/>
              </a:lnSpc>
            </a:pPr>
            <a:r>
              <a:rPr lang="en-US" sz="3494" spc="174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EERST EVEN WAT PRAKTISCHE INFO</a:t>
            </a:r>
          </a:p>
        </p:txBody>
      </p:sp>
      <p:sp>
        <p:nvSpPr>
          <p:cNvPr name="AutoShape 7" id="7"/>
          <p:cNvSpPr/>
          <p:nvPr/>
        </p:nvSpPr>
        <p:spPr>
          <a:xfrm rot="5400000">
            <a:off x="-1124368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5400000">
            <a:off x="3628746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5400000">
            <a:off x="8381861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5400000">
            <a:off x="13134975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9258021" y="3115934"/>
            <a:ext cx="3781518" cy="5570432"/>
            <a:chOff x="0" y="0"/>
            <a:chExt cx="5042024" cy="7427243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62" y="2596163"/>
              <a:ext cx="5041962" cy="48310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6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In jullie enveloppe vinden jullie ook een aantal vooraf ingevulde invulstrookjes. Deze komen later van pas, hou ze zeker bij de hand.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28575"/>
              <a:ext cx="5041962" cy="2069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Voor een duidelijk overzicht.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9144000" y="1515099"/>
            <a:ext cx="4124724" cy="708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10"/>
              </a:lnSpc>
            </a:pPr>
            <a:r>
              <a:rPr lang="en-US" sz="4392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Invulstrookjes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011136" y="1499509"/>
            <a:ext cx="3644570" cy="724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469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Bonnetjes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4011136" y="3115934"/>
            <a:ext cx="3781518" cy="5503757"/>
            <a:chOff x="0" y="0"/>
            <a:chExt cx="5042024" cy="7338343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62" y="1897663"/>
              <a:ext cx="5041962" cy="54406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6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Koffie, thee, water (plat en bruis) zijn de hele dag gratis. Moest je toch iets anders willen drinken kan je in het centrale deel bonnetjes kopen om eens iets anders te drinken.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28575"/>
              <a:ext cx="5041962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Veel is GRATIS, maar niet alles.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977806">
            <a:off x="-3933358" y="6679765"/>
            <a:ext cx="11490479" cy="12440480"/>
          </a:xfrm>
          <a:custGeom>
            <a:avLst/>
            <a:gdLst/>
            <a:ahLst/>
            <a:cxnLst/>
            <a:rect r="r" b="b" t="t" l="l"/>
            <a:pathLst>
              <a:path h="12440480" w="11490479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43169" y="-4156378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028700"/>
            <a:ext cx="5146775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Dagplanning</a:t>
            </a:r>
          </a:p>
        </p:txBody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028700" y="4000500"/>
          <a:ext cx="16230600" cy="2286000"/>
        </p:xfrm>
        <a:graphic>
          <a:graphicData uri="http://schemas.openxmlformats.org/drawingml/2006/table">
            <a:tbl>
              <a:tblPr/>
              <a:tblGrid>
                <a:gridCol w="1358264"/>
                <a:gridCol w="1676376"/>
                <a:gridCol w="1485762"/>
                <a:gridCol w="2163982"/>
                <a:gridCol w="2006955"/>
                <a:gridCol w="1818523"/>
                <a:gridCol w="1525719"/>
                <a:gridCol w="2378272"/>
                <a:gridCol w="1816746"/>
              </a:tblGrid>
              <a:tr h="99752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09.30 u.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-10.00 u.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10.00 u.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-10.10 u.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10.10u.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-10.45u.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10.45u.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-11.30u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11.30u.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-12.45u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12.45u.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-13.00u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13.00u.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-14.30u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14.45u.</a:t>
                      </a: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 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-15.30u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15.30u.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-16.00u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</a:tr>
              <a:tr h="128847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Onthaal &amp; Koffie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Verplaatsing naar zaal Klapper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Algemene info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Voorstelling Jaarthema + Jaarkalender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Middagmaal</a:t>
                      </a: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Verplaatsen naar workshop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Workshop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53B46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Slotmoment + Promotiemateriaal + Grabbeltas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53B46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napraten met een drankje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27697" t="0" r="27697" b="0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7945896" y="7768197"/>
            <a:ext cx="1198104" cy="1608194"/>
          </a:xfrm>
          <a:custGeom>
            <a:avLst/>
            <a:gdLst/>
            <a:ahLst/>
            <a:cxnLst/>
            <a:rect r="r" b="b" t="t" l="l"/>
            <a:pathLst>
              <a:path h="1608194" w="1198104">
                <a:moveTo>
                  <a:pt x="0" y="0"/>
                </a:moveTo>
                <a:lnTo>
                  <a:pt x="1198104" y="0"/>
                </a:lnTo>
                <a:lnTo>
                  <a:pt x="1198104" y="1608194"/>
                </a:lnTo>
                <a:lnTo>
                  <a:pt x="0" y="1608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746999" y="864880"/>
            <a:ext cx="9512301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20"/>
              </a:lnSpc>
              <a:spcBef>
                <a:spcPct val="0"/>
              </a:spcBef>
            </a:pPr>
            <a:r>
              <a:rPr lang="en-US" b="true" sz="6600">
                <a:solidFill>
                  <a:srgbClr val="41454A"/>
                </a:solidFill>
                <a:latin typeface="Lato Bold"/>
                <a:ea typeface="Lato Bold"/>
                <a:cs typeface="Lato Bold"/>
                <a:sym typeface="Lato Bold"/>
              </a:rPr>
              <a:t>Wat is het nut van een Congresdag?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46999" y="4349568"/>
            <a:ext cx="8783902" cy="269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Hercallibratiemoment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Doordelen van informatie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Vorming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Contact met andere afdeling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79542" y="8419894"/>
            <a:ext cx="8783902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40"/>
              </a:lnSpc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Kortom: Het Vl@s-vuur aanwakkeren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6525" t="0" r="6525" b="0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756524" y="1317317"/>
            <a:ext cx="9512301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19"/>
              </a:lnSpc>
              <a:spcBef>
                <a:spcPct val="0"/>
              </a:spcBef>
            </a:pPr>
            <a:r>
              <a:rPr lang="en-US" sz="8099">
                <a:solidFill>
                  <a:srgbClr val="1E27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Een terugblik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6999" y="4969899"/>
            <a:ext cx="951230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Nationaal Directeur</a:t>
            </a:r>
          </a:p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Geert Van Acker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7756524" y="2512293"/>
            <a:ext cx="0" cy="98354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2484100" y="2118250"/>
            <a:ext cx="2678260" cy="308318"/>
            <a:chOff x="0" y="0"/>
            <a:chExt cx="5173834" cy="59560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607" r="-2" b="-3506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254938" y="4293799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924189" y="6759018"/>
            <a:ext cx="4114711" cy="965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848"/>
              </a:lnSpc>
              <a:spcBef>
                <a:spcPct val="0"/>
              </a:spcBef>
            </a:pPr>
            <a:r>
              <a:rPr lang="en-US" sz="296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Seniorenvriendelijke gemeente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924189" y="-5164411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1"/>
                </a:lnTo>
                <a:lnTo>
                  <a:pt x="0" y="7743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5400000">
            <a:off x="-557213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5400000">
            <a:off x="4000500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5400000">
            <a:off x="8558212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63205" y="4018517"/>
            <a:ext cx="3620624" cy="2249966"/>
          </a:xfrm>
          <a:custGeom>
            <a:avLst/>
            <a:gdLst/>
            <a:ahLst/>
            <a:cxnLst/>
            <a:rect r="r" b="b" t="t" l="l"/>
            <a:pathLst>
              <a:path h="2249966" w="3620624">
                <a:moveTo>
                  <a:pt x="0" y="0"/>
                </a:moveTo>
                <a:lnTo>
                  <a:pt x="3620625" y="0"/>
                </a:lnTo>
                <a:lnTo>
                  <a:pt x="3620625" y="2249966"/>
                </a:lnTo>
                <a:lnTo>
                  <a:pt x="0" y="2249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0459" r="0" b="-30459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496709" y="2160370"/>
            <a:ext cx="2989993" cy="4231122"/>
          </a:xfrm>
          <a:custGeom>
            <a:avLst/>
            <a:gdLst/>
            <a:ahLst/>
            <a:cxnLst/>
            <a:rect r="r" b="b" t="t" l="l"/>
            <a:pathLst>
              <a:path h="4231122" w="2989993">
                <a:moveTo>
                  <a:pt x="0" y="0"/>
                </a:moveTo>
                <a:lnTo>
                  <a:pt x="2989993" y="0"/>
                </a:lnTo>
                <a:lnTo>
                  <a:pt x="2989993" y="4231123"/>
                </a:lnTo>
                <a:lnTo>
                  <a:pt x="0" y="42311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369111" y="2160370"/>
            <a:ext cx="3000908" cy="4244566"/>
          </a:xfrm>
          <a:custGeom>
            <a:avLst/>
            <a:gdLst/>
            <a:ahLst/>
            <a:cxnLst/>
            <a:rect r="r" b="b" t="t" l="l"/>
            <a:pathLst>
              <a:path h="4244566" w="3000908">
                <a:moveTo>
                  <a:pt x="0" y="0"/>
                </a:moveTo>
                <a:lnTo>
                  <a:pt x="3000908" y="0"/>
                </a:lnTo>
                <a:lnTo>
                  <a:pt x="3000908" y="4244566"/>
                </a:lnTo>
                <a:lnTo>
                  <a:pt x="0" y="4244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943418" y="4611370"/>
            <a:ext cx="2967719" cy="103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Vl@s Supportert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85706" y="6667892"/>
            <a:ext cx="2967719" cy="1559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Onze taal bouwt bruggen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DAHMXYQlHtM</dc:identifier>
  <dcterms:modified xsi:type="dcterms:W3CDTF">2011-08-01T06:04:30Z</dcterms:modified>
  <cp:revision>1</cp:revision>
  <dc:title>Presentatie Congres Voormiddag</dc:title>
</cp:coreProperties>
</file>